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83"/>
  </p:notesMasterIdLst>
  <p:sldIdLst>
    <p:sldId id="256" r:id="rId4"/>
    <p:sldId id="324" r:id="rId5"/>
    <p:sldId id="777" r:id="rId6"/>
    <p:sldId id="325" r:id="rId7"/>
    <p:sldId id="297" r:id="rId8"/>
    <p:sldId id="328" r:id="rId9"/>
    <p:sldId id="269" r:id="rId10"/>
    <p:sldId id="329" r:id="rId11"/>
    <p:sldId id="270" r:id="rId12"/>
    <p:sldId id="271" r:id="rId13"/>
    <p:sldId id="317" r:id="rId14"/>
    <p:sldId id="321" r:id="rId15"/>
    <p:sldId id="728" r:id="rId16"/>
    <p:sldId id="752" r:id="rId17"/>
    <p:sldId id="740" r:id="rId18"/>
    <p:sldId id="322" r:id="rId19"/>
    <p:sldId id="679" r:id="rId20"/>
    <p:sldId id="754" r:id="rId21"/>
    <p:sldId id="755" r:id="rId22"/>
    <p:sldId id="333" r:id="rId23"/>
    <p:sldId id="756" r:id="rId24"/>
    <p:sldId id="758" r:id="rId25"/>
    <p:sldId id="332" r:id="rId26"/>
    <p:sldId id="760" r:id="rId27"/>
    <p:sldId id="761" r:id="rId28"/>
    <p:sldId id="757" r:id="rId29"/>
    <p:sldId id="759" r:id="rId30"/>
    <p:sldId id="323" r:id="rId31"/>
    <p:sldId id="762" r:id="rId32"/>
    <p:sldId id="730" r:id="rId33"/>
    <p:sldId id="739" r:id="rId34"/>
    <p:sldId id="674" r:id="rId35"/>
    <p:sldId id="724" r:id="rId36"/>
    <p:sldId id="687" r:id="rId37"/>
    <p:sldId id="713" r:id="rId38"/>
    <p:sldId id="733" r:id="rId39"/>
    <p:sldId id="718" r:id="rId40"/>
    <p:sldId id="722" r:id="rId41"/>
    <p:sldId id="719" r:id="rId42"/>
    <p:sldId id="720" r:id="rId43"/>
    <p:sldId id="721" r:id="rId44"/>
    <p:sldId id="714" r:id="rId45"/>
    <p:sldId id="691" r:id="rId46"/>
    <p:sldId id="695" r:id="rId47"/>
    <p:sldId id="692" r:id="rId48"/>
    <p:sldId id="737" r:id="rId49"/>
    <p:sldId id="698" r:id="rId50"/>
    <p:sldId id="750" r:id="rId51"/>
    <p:sldId id="699" r:id="rId52"/>
    <p:sldId id="700" r:id="rId53"/>
    <p:sldId id="683" r:id="rId54"/>
    <p:sldId id="336" r:id="rId55"/>
    <p:sldId id="337" r:id="rId56"/>
    <p:sldId id="751" r:id="rId57"/>
    <p:sldId id="705" r:id="rId58"/>
    <p:sldId id="711" r:id="rId59"/>
    <p:sldId id="763" r:id="rId60"/>
    <p:sldId id="326" r:id="rId61"/>
    <p:sldId id="716" r:id="rId62"/>
    <p:sldId id="668" r:id="rId63"/>
    <p:sldId id="768" r:id="rId64"/>
    <p:sldId id="654" r:id="rId65"/>
    <p:sldId id="772" r:id="rId66"/>
    <p:sldId id="774" r:id="rId67"/>
    <p:sldId id="773" r:id="rId68"/>
    <p:sldId id="771" r:id="rId69"/>
    <p:sldId id="776" r:id="rId70"/>
    <p:sldId id="655" r:id="rId71"/>
    <p:sldId id="667" r:id="rId72"/>
    <p:sldId id="764" r:id="rId73"/>
    <p:sldId id="663" r:id="rId74"/>
    <p:sldId id="657" r:id="rId75"/>
    <p:sldId id="765" r:id="rId76"/>
    <p:sldId id="766" r:id="rId77"/>
    <p:sldId id="767" r:id="rId78"/>
    <p:sldId id="779" r:id="rId79"/>
    <p:sldId id="775" r:id="rId80"/>
    <p:sldId id="780" r:id="rId81"/>
    <p:sldId id="778" r:id="rId8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3" autoAdjust="0"/>
    <p:restoredTop sz="94660"/>
  </p:normalViewPr>
  <p:slideViewPr>
    <p:cSldViewPr snapToGrid="0">
      <p:cViewPr varScale="1">
        <p:scale>
          <a:sx n="69" d="100"/>
          <a:sy n="69" d="100"/>
        </p:scale>
        <p:origin x="372" y="4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BA74EF-ACFD-4EC4-A2E5-A064A28E9BDE}" type="datetimeFigureOut">
              <a:rPr lang="en-US" smtClean="0"/>
              <a:t>3/20/2019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E6E4A5-DC39-44AA-8681-847EF0AFE1FB}" type="slidenum">
              <a:rPr lang="en-US" smtClean="0"/>
              <a:t>‹#›</a:t>
            </a:fld>
            <a:endParaRPr lang="en-US"/>
          </a:p>
        </p:txBody>
      </p:sp>
    </p:spTree>
    <p:extLst>
      <p:ext uri="{BB962C8B-B14F-4D97-AF65-F5344CB8AC3E}">
        <p14:creationId xmlns:p14="http://schemas.microsoft.com/office/powerpoint/2010/main" val="19072507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hoops will the pathogen have to go through within the tick in order to be transmitted to their next host? BC BDT feeds on an animal close to humans, we get put at risk. </a:t>
            </a:r>
          </a:p>
        </p:txBody>
      </p:sp>
      <p:sp>
        <p:nvSpPr>
          <p:cNvPr id="4" name="Slide Number Placeholder 3"/>
          <p:cNvSpPr>
            <a:spLocks noGrp="1"/>
          </p:cNvSpPr>
          <p:nvPr>
            <p:ph type="sldNum" sz="quarter" idx="10"/>
          </p:nvPr>
        </p:nvSpPr>
        <p:spPr/>
        <p:txBody>
          <a:bodyPr/>
          <a:lstStyle/>
          <a:p>
            <a:fld id="{523443A2-EA61-4B12-AD16-6DDC3DA36FFE}" type="slidenum">
              <a:rPr lang="en-US" smtClean="0"/>
              <a:t>5</a:t>
            </a:fld>
            <a:endParaRPr lang="en-US"/>
          </a:p>
        </p:txBody>
      </p:sp>
    </p:spTree>
    <p:extLst>
      <p:ext uri="{BB962C8B-B14F-4D97-AF65-F5344CB8AC3E}">
        <p14:creationId xmlns:p14="http://schemas.microsoft.com/office/powerpoint/2010/main" val="27778790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6FBD02-C3DB-DE41-BA35-BADA089A47BD}" type="slidenum">
              <a:rPr lang="en-US" smtClean="0"/>
              <a:pPr/>
              <a:t>34</a:t>
            </a:fld>
            <a:endParaRPr lang="en-US"/>
          </a:p>
        </p:txBody>
      </p:sp>
    </p:spTree>
    <p:extLst>
      <p:ext uri="{BB962C8B-B14F-4D97-AF65-F5344CB8AC3E}">
        <p14:creationId xmlns:p14="http://schemas.microsoft.com/office/powerpoint/2010/main" val="21161261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6FBD02-C3DB-DE41-BA35-BADA089A47BD}" type="slidenum">
              <a:rPr lang="en-US" smtClean="0"/>
              <a:pPr/>
              <a:t>35</a:t>
            </a:fld>
            <a:endParaRPr lang="en-US"/>
          </a:p>
        </p:txBody>
      </p:sp>
    </p:spTree>
    <p:extLst>
      <p:ext uri="{BB962C8B-B14F-4D97-AF65-F5344CB8AC3E}">
        <p14:creationId xmlns:p14="http://schemas.microsoft.com/office/powerpoint/2010/main" val="29536057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6FBD02-C3DB-DE41-BA35-BADA089A47BD}" type="slidenum">
              <a:rPr lang="en-US" smtClean="0"/>
              <a:pPr/>
              <a:t>36</a:t>
            </a:fld>
            <a:endParaRPr lang="en-US"/>
          </a:p>
        </p:txBody>
      </p:sp>
    </p:spTree>
    <p:extLst>
      <p:ext uri="{BB962C8B-B14F-4D97-AF65-F5344CB8AC3E}">
        <p14:creationId xmlns:p14="http://schemas.microsoft.com/office/powerpoint/2010/main" val="21356158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All infants born to mothers with laboratory evidence of Zika virus infection during pregnancy should receive a comprehensive physical exam, head ultrasound to assess the brain’s structure, standard newborn hearing assessment, and lab testing for Zika virus, even if no abnormalities are apparent at birth.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effectLst/>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effectLst/>
              </a:rPr>
              <a:t>Microcephaly has been identified as one feature of a unique pattern of birth</a:t>
            </a:r>
            <a:r>
              <a:rPr lang="en-US" baseline="0" dirty="0">
                <a:effectLst/>
              </a:rPr>
              <a:t> defects, called congenital Zika syndrome, among fetuses and infants of women infected with Zika during pregnancy. https://www.cdc.gov/mmwr/volumes/65/wr/mm6533e2.htm?s_cid=mm6533e2_w</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Recognizing that Zika is a cause of certain birth defects does not mean that every pregnant woman infected with Zika will have a baby with a birth defect. It means that infection with Zika during pregnancy increases the chances for these problems.</a:t>
            </a:r>
            <a:endParaRPr lang="en-US" dirty="0"/>
          </a:p>
          <a:p>
            <a:pPr marL="171450" indent="-171450">
              <a:buFont typeface="Arial" panose="020B0604020202020204" pitchFamily="34" charset="0"/>
              <a:buChar char="•"/>
            </a:pPr>
            <a:r>
              <a:rPr lang="en-US" dirty="0">
                <a:effectLst/>
              </a:rPr>
              <a:t>Although Zika virus is a cause of microcephaly and other severe brain defects and has been linked with these other problems in infants, there is more to learn. Researchers are collecting data to better understand the extent Zika virus impact on mothers and their children.</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CC6FBD02-C3DB-DE41-BA35-BADA089A47BD}" type="slidenum">
              <a:rPr lang="en-US" smtClean="0"/>
              <a:pPr/>
              <a:t>37</a:t>
            </a:fld>
            <a:endParaRPr lang="en-US"/>
          </a:p>
        </p:txBody>
      </p:sp>
    </p:spTree>
    <p:extLst>
      <p:ext uri="{BB962C8B-B14F-4D97-AF65-F5344CB8AC3E}">
        <p14:creationId xmlns:p14="http://schemas.microsoft.com/office/powerpoint/2010/main" val="26820995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6FBD02-C3DB-DE41-BA35-BADA089A47BD}" type="slidenum">
              <a:rPr lang="en-US" smtClean="0"/>
              <a:pPr/>
              <a:t>38</a:t>
            </a:fld>
            <a:endParaRPr lang="en-US"/>
          </a:p>
        </p:txBody>
      </p:sp>
    </p:spTree>
    <p:extLst>
      <p:ext uri="{BB962C8B-B14F-4D97-AF65-F5344CB8AC3E}">
        <p14:creationId xmlns:p14="http://schemas.microsoft.com/office/powerpoint/2010/main" val="36620430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6FBD02-C3DB-DE41-BA35-BADA089A47BD}" type="slidenum">
              <a:rPr lang="en-US" smtClean="0"/>
              <a:pPr/>
              <a:t>39</a:t>
            </a:fld>
            <a:endParaRPr lang="en-US"/>
          </a:p>
        </p:txBody>
      </p:sp>
    </p:spTree>
    <p:extLst>
      <p:ext uri="{BB962C8B-B14F-4D97-AF65-F5344CB8AC3E}">
        <p14:creationId xmlns:p14="http://schemas.microsoft.com/office/powerpoint/2010/main" val="29283447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August-December</a:t>
            </a:r>
            <a:r>
              <a:rPr lang="en-US" baseline="0" dirty="0"/>
              <a:t> 2016 there was an ongoing outbreak of Zika in a 4.5 mile section of Miami Beach</a:t>
            </a:r>
          </a:p>
          <a:p>
            <a:r>
              <a:rPr lang="en-US" baseline="0" dirty="0"/>
              <a:t>214 cases of locally-acquired Zika were reported</a:t>
            </a:r>
            <a:endParaRPr lang="en-US" dirty="0"/>
          </a:p>
        </p:txBody>
      </p:sp>
      <p:sp>
        <p:nvSpPr>
          <p:cNvPr id="4" name="Slide Number Placeholder 3"/>
          <p:cNvSpPr>
            <a:spLocks noGrp="1"/>
          </p:cNvSpPr>
          <p:nvPr>
            <p:ph type="sldNum" sz="quarter" idx="10"/>
          </p:nvPr>
        </p:nvSpPr>
        <p:spPr/>
        <p:txBody>
          <a:bodyPr/>
          <a:lstStyle/>
          <a:p>
            <a:fld id="{CC6FBD02-C3DB-DE41-BA35-BADA089A47BD}" type="slidenum">
              <a:rPr lang="en-US" smtClean="0"/>
              <a:pPr/>
              <a:t>40</a:t>
            </a:fld>
            <a:endParaRPr lang="en-US"/>
          </a:p>
        </p:txBody>
      </p:sp>
    </p:spTree>
    <p:extLst>
      <p:ext uri="{BB962C8B-B14F-4D97-AF65-F5344CB8AC3E}">
        <p14:creationId xmlns:p14="http://schemas.microsoft.com/office/powerpoint/2010/main" val="3434362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Texas reported its first case of locally acquired Zika at the end of November in Brownsville, in southern</a:t>
            </a:r>
            <a:r>
              <a:rPr lang="en-US" baseline="0" dirty="0"/>
              <a:t> TX</a:t>
            </a:r>
          </a:p>
          <a:p>
            <a:endParaRPr lang="en-US" baseline="0" dirty="0"/>
          </a:p>
          <a:p>
            <a:r>
              <a:rPr lang="en-US" baseline="0" dirty="0"/>
              <a:t>There have been 6 cases reported in TX so far</a:t>
            </a:r>
            <a:endParaRPr lang="en-US" dirty="0"/>
          </a:p>
        </p:txBody>
      </p:sp>
      <p:sp>
        <p:nvSpPr>
          <p:cNvPr id="4" name="Slide Number Placeholder 3"/>
          <p:cNvSpPr>
            <a:spLocks noGrp="1"/>
          </p:cNvSpPr>
          <p:nvPr>
            <p:ph type="sldNum" sz="quarter" idx="10"/>
          </p:nvPr>
        </p:nvSpPr>
        <p:spPr/>
        <p:txBody>
          <a:bodyPr/>
          <a:lstStyle/>
          <a:p>
            <a:fld id="{CC6FBD02-C3DB-DE41-BA35-BADA089A47BD}" type="slidenum">
              <a:rPr lang="en-US" smtClean="0"/>
              <a:pPr/>
              <a:t>41</a:t>
            </a:fld>
            <a:endParaRPr lang="en-US"/>
          </a:p>
        </p:txBody>
      </p:sp>
    </p:spTree>
    <p:extLst>
      <p:ext uri="{BB962C8B-B14F-4D97-AF65-F5344CB8AC3E}">
        <p14:creationId xmlns:p14="http://schemas.microsoft.com/office/powerpoint/2010/main" val="6774120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6FBD02-C3DB-DE41-BA35-BADA089A47BD}" type="slidenum">
              <a:rPr lang="en-US" smtClean="0"/>
              <a:pPr/>
              <a:t>42</a:t>
            </a:fld>
            <a:endParaRPr lang="en-US"/>
          </a:p>
        </p:txBody>
      </p:sp>
    </p:spTree>
    <p:extLst>
      <p:ext uri="{BB962C8B-B14F-4D97-AF65-F5344CB8AC3E}">
        <p14:creationId xmlns:p14="http://schemas.microsoft.com/office/powerpoint/2010/main" val="26821283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6FBD02-C3DB-DE41-BA35-BADA089A47BD}" type="slidenum">
              <a:rPr lang="en-US" smtClean="0"/>
              <a:pPr/>
              <a:t>43</a:t>
            </a:fld>
            <a:endParaRPr lang="en-US"/>
          </a:p>
        </p:txBody>
      </p:sp>
    </p:spTree>
    <p:extLst>
      <p:ext uri="{BB962C8B-B14F-4D97-AF65-F5344CB8AC3E}">
        <p14:creationId xmlns:p14="http://schemas.microsoft.com/office/powerpoint/2010/main" val="2859785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hoops will the pathogen have to go through within the tick in order to be transmitted to their next host? BC BDT feeds on an animal close to humans, we get put at risk. </a:t>
            </a:r>
          </a:p>
        </p:txBody>
      </p:sp>
      <p:sp>
        <p:nvSpPr>
          <p:cNvPr id="4" name="Slide Number Placeholder 3"/>
          <p:cNvSpPr>
            <a:spLocks noGrp="1"/>
          </p:cNvSpPr>
          <p:nvPr>
            <p:ph type="sldNum" sz="quarter" idx="10"/>
          </p:nvPr>
        </p:nvSpPr>
        <p:spPr/>
        <p:txBody>
          <a:bodyPr/>
          <a:lstStyle/>
          <a:p>
            <a:fld id="{523443A2-EA61-4B12-AD16-6DDC3DA36FFE}" type="slidenum">
              <a:rPr lang="en-US" smtClean="0"/>
              <a:t>6</a:t>
            </a:fld>
            <a:endParaRPr lang="en-US"/>
          </a:p>
        </p:txBody>
      </p:sp>
    </p:spTree>
    <p:extLst>
      <p:ext uri="{BB962C8B-B14F-4D97-AF65-F5344CB8AC3E}">
        <p14:creationId xmlns:p14="http://schemas.microsoft.com/office/powerpoint/2010/main" val="17651503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6FBD02-C3DB-DE41-BA35-BADA089A47BD}" type="slidenum">
              <a:rPr lang="en-US" smtClean="0"/>
              <a:pPr/>
              <a:t>44</a:t>
            </a:fld>
            <a:endParaRPr lang="en-US"/>
          </a:p>
        </p:txBody>
      </p:sp>
    </p:spTree>
    <p:extLst>
      <p:ext uri="{BB962C8B-B14F-4D97-AF65-F5344CB8AC3E}">
        <p14:creationId xmlns:p14="http://schemas.microsoft.com/office/powerpoint/2010/main" val="4382353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CE6078A5-98A9-47BC-90DE-30CF4B7C3FEE}" type="slidenum">
              <a:rPr lang="en-US" smtClean="0"/>
              <a:t>45</a:t>
            </a:fld>
            <a:endParaRPr lang="en-US"/>
          </a:p>
        </p:txBody>
      </p:sp>
    </p:spTree>
    <p:extLst>
      <p:ext uri="{BB962C8B-B14F-4D97-AF65-F5344CB8AC3E}">
        <p14:creationId xmlns:p14="http://schemas.microsoft.com/office/powerpoint/2010/main" val="12573936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Transmitted by A. </a:t>
            </a:r>
            <a:r>
              <a:rPr lang="en-US" dirty="0" err="1"/>
              <a:t>aegypti</a:t>
            </a:r>
            <a:r>
              <a:rPr lang="en-US" dirty="0"/>
              <a:t> mostly, but the 2001 Hawaii outbreak was caused</a:t>
            </a:r>
            <a:r>
              <a:rPr lang="en-US" baseline="0" dirty="0"/>
              <a:t> by A. </a:t>
            </a:r>
            <a:r>
              <a:rPr lang="en-US" baseline="0" dirty="0" err="1"/>
              <a:t>albopictus</a:t>
            </a:r>
            <a:endParaRPr lang="en-US" dirty="0"/>
          </a:p>
        </p:txBody>
      </p:sp>
      <p:sp>
        <p:nvSpPr>
          <p:cNvPr id="4" name="Slide Number Placeholder 3"/>
          <p:cNvSpPr>
            <a:spLocks noGrp="1"/>
          </p:cNvSpPr>
          <p:nvPr>
            <p:ph type="sldNum" sz="quarter" idx="10"/>
          </p:nvPr>
        </p:nvSpPr>
        <p:spPr/>
        <p:txBody>
          <a:bodyPr/>
          <a:lstStyle/>
          <a:p>
            <a:fld id="{CC6FBD02-C3DB-DE41-BA35-BADA089A47BD}" type="slidenum">
              <a:rPr lang="en-US" smtClean="0"/>
              <a:pPr/>
              <a:t>46</a:t>
            </a:fld>
            <a:endParaRPr lang="en-US"/>
          </a:p>
        </p:txBody>
      </p:sp>
    </p:spTree>
    <p:extLst>
      <p:ext uri="{BB962C8B-B14F-4D97-AF65-F5344CB8AC3E}">
        <p14:creationId xmlns:p14="http://schemas.microsoft.com/office/powerpoint/2010/main" val="32990511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6FBD02-C3DB-DE41-BA35-BADA089A47BD}" type="slidenum">
              <a:rPr lang="en-US" smtClean="0"/>
              <a:pPr/>
              <a:t>47</a:t>
            </a:fld>
            <a:endParaRPr lang="en-US"/>
          </a:p>
        </p:txBody>
      </p:sp>
    </p:spTree>
    <p:extLst>
      <p:ext uri="{BB962C8B-B14F-4D97-AF65-F5344CB8AC3E}">
        <p14:creationId xmlns:p14="http://schemas.microsoft.com/office/powerpoint/2010/main" val="32202003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4 distinct serotypes of dengue virus.</a:t>
            </a:r>
            <a:r>
              <a:rPr lang="en-US" baseline="0" dirty="0"/>
              <a:t> Up to 75% of cases may be asymptomatic, but up to 5% will develop a sever, life-threatening disease. Individuals will develop immunity against the serological strain of dengue virus with which they are infected. However, if that individual becomes infected with a different strain, there is increased risk of these severe outcomes, including hemorrhagic manifestations of disease. </a:t>
            </a:r>
            <a:endParaRPr lang="en-US" dirty="0"/>
          </a:p>
        </p:txBody>
      </p:sp>
      <p:sp>
        <p:nvSpPr>
          <p:cNvPr id="4" name="Slide Number Placeholder 3"/>
          <p:cNvSpPr>
            <a:spLocks noGrp="1"/>
          </p:cNvSpPr>
          <p:nvPr>
            <p:ph type="sldNum" sz="quarter" idx="10"/>
          </p:nvPr>
        </p:nvSpPr>
        <p:spPr/>
        <p:txBody>
          <a:bodyPr/>
          <a:lstStyle/>
          <a:p>
            <a:fld id="{454B45EC-DD79-4F04-A75B-BB2E0EC61C87}" type="slidenum">
              <a:rPr lang="en-US" smtClean="0"/>
              <a:t>48</a:t>
            </a:fld>
            <a:endParaRPr lang="en-US"/>
          </a:p>
        </p:txBody>
      </p:sp>
    </p:spTree>
    <p:extLst>
      <p:ext uri="{BB962C8B-B14F-4D97-AF65-F5344CB8AC3E}">
        <p14:creationId xmlns:p14="http://schemas.microsoft.com/office/powerpoint/2010/main" val="19414270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6078A5-98A9-47BC-90DE-30CF4B7C3FEE}" type="slidenum">
              <a:rPr lang="en-US" smtClean="0"/>
              <a:t>49</a:t>
            </a:fld>
            <a:endParaRPr lang="en-US"/>
          </a:p>
        </p:txBody>
      </p:sp>
    </p:spTree>
    <p:extLst>
      <p:ext uri="{BB962C8B-B14F-4D97-AF65-F5344CB8AC3E}">
        <p14:creationId xmlns:p14="http://schemas.microsoft.com/office/powerpoint/2010/main" val="36583823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6FBD02-C3DB-DE41-BA35-BADA089A47BD}" type="slidenum">
              <a:rPr lang="en-US" smtClean="0"/>
              <a:pPr/>
              <a:t>50</a:t>
            </a:fld>
            <a:endParaRPr lang="en-US"/>
          </a:p>
        </p:txBody>
      </p:sp>
    </p:spTree>
    <p:extLst>
      <p:ext uri="{BB962C8B-B14F-4D97-AF65-F5344CB8AC3E}">
        <p14:creationId xmlns:p14="http://schemas.microsoft.com/office/powerpoint/2010/main" val="7293611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6FBD02-C3DB-DE41-BA35-BADA089A47BD}" type="slidenum">
              <a:rPr lang="en-US" smtClean="0"/>
              <a:pPr/>
              <a:t>51</a:t>
            </a:fld>
            <a:endParaRPr lang="en-US"/>
          </a:p>
        </p:txBody>
      </p:sp>
    </p:spTree>
    <p:extLst>
      <p:ext uri="{BB962C8B-B14F-4D97-AF65-F5344CB8AC3E}">
        <p14:creationId xmlns:p14="http://schemas.microsoft.com/office/powerpoint/2010/main" val="22710248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err="1"/>
              <a:t>Aedes</a:t>
            </a:r>
            <a:r>
              <a:rPr lang="en-US" i="1" dirty="0"/>
              <a:t> </a:t>
            </a:r>
            <a:r>
              <a:rPr lang="en-US" i="1" dirty="0" err="1"/>
              <a:t>aegypti</a:t>
            </a:r>
            <a:r>
              <a:rPr lang="en-US" i="1" dirty="0"/>
              <a:t> </a:t>
            </a:r>
            <a:r>
              <a:rPr lang="en-US" dirty="0"/>
              <a:t> have short flight distances. They like to stay close to their birthplace. </a:t>
            </a:r>
          </a:p>
          <a:p>
            <a:pPr marL="0" lvl="1" defTabSz="949478">
              <a:defRPr/>
            </a:pPr>
            <a:r>
              <a:rPr lang="en-US" dirty="0"/>
              <a:t>These mosquitos lay their eggs in standing water, both inside and outside of the home, so removing sources of water in and around your home will reduce mosquito breeding and help control the mosquito population. One of the best methods for source reduction is for residents to ensure there are no containers near the home that are uncovered and filled with water, or have the potential to hold water. </a:t>
            </a:r>
            <a:r>
              <a:rPr lang="en-US" sz="2400" dirty="0"/>
              <a:t>Once a week, empty and scrub, turn over, cover, or throw out items that hold water, such as tires, buckets, planters, toys, pools, birdbaths, flowerpots, or trash containers. Check inside and outside your home. </a:t>
            </a:r>
            <a:r>
              <a:rPr lang="en-US" dirty="0"/>
              <a:t>If you have any standing water that can’t be dumped, such as pools, ponds, etc., be sure to treat those with the appropriate chemicals. This will stop mosquitoes from laying eggs on your property.</a:t>
            </a:r>
          </a:p>
        </p:txBody>
      </p:sp>
      <p:sp>
        <p:nvSpPr>
          <p:cNvPr id="4" name="Slide Number Placeholder 3"/>
          <p:cNvSpPr>
            <a:spLocks noGrp="1"/>
          </p:cNvSpPr>
          <p:nvPr>
            <p:ph type="sldNum" sz="quarter" idx="10"/>
          </p:nvPr>
        </p:nvSpPr>
        <p:spPr/>
        <p:txBody>
          <a:bodyPr/>
          <a:lstStyle/>
          <a:p>
            <a:fld id="{454B45EC-DD79-4F04-A75B-BB2E0EC61C87}" type="slidenum">
              <a:rPr lang="en-US" smtClean="0"/>
              <a:t>54</a:t>
            </a:fld>
            <a:endParaRPr lang="en-US"/>
          </a:p>
        </p:txBody>
      </p:sp>
    </p:spTree>
    <p:extLst>
      <p:ext uri="{BB962C8B-B14F-4D97-AF65-F5344CB8AC3E}">
        <p14:creationId xmlns:p14="http://schemas.microsoft.com/office/powerpoint/2010/main" val="7765695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6FBD02-C3DB-DE41-BA35-BADA089A47BD}" type="slidenum">
              <a:rPr lang="en-US" smtClean="0"/>
              <a:pPr/>
              <a:t>55</a:t>
            </a:fld>
            <a:endParaRPr lang="en-US"/>
          </a:p>
        </p:txBody>
      </p:sp>
    </p:spTree>
    <p:extLst>
      <p:ext uri="{BB962C8B-B14F-4D97-AF65-F5344CB8AC3E}">
        <p14:creationId xmlns:p14="http://schemas.microsoft.com/office/powerpoint/2010/main" val="1345811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AZ is home to over 40 species of mosquitoes- most of which, while annoying, don’t spread disease</a:t>
            </a:r>
          </a:p>
        </p:txBody>
      </p:sp>
      <p:sp>
        <p:nvSpPr>
          <p:cNvPr id="4" name="Slide Number Placeholder 3"/>
          <p:cNvSpPr>
            <a:spLocks noGrp="1"/>
          </p:cNvSpPr>
          <p:nvPr>
            <p:ph type="sldNum" sz="quarter" idx="10"/>
          </p:nvPr>
        </p:nvSpPr>
        <p:spPr/>
        <p:txBody>
          <a:bodyPr/>
          <a:lstStyle/>
          <a:p>
            <a:fld id="{CC6FBD02-C3DB-DE41-BA35-BADA089A47BD}" type="slidenum">
              <a:rPr lang="en-US" smtClean="0"/>
              <a:pPr/>
              <a:t>13</a:t>
            </a:fld>
            <a:endParaRPr lang="en-US"/>
          </a:p>
        </p:txBody>
      </p:sp>
    </p:spTree>
    <p:extLst>
      <p:ext uri="{BB962C8B-B14F-4D97-AF65-F5344CB8AC3E}">
        <p14:creationId xmlns:p14="http://schemas.microsoft.com/office/powerpoint/2010/main" val="18155073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672" eaLnBrk="0" hangingPunct="0">
              <a:defRPr sz="2000" b="1">
                <a:solidFill>
                  <a:schemeClr val="tx1"/>
                </a:solidFill>
                <a:latin typeface="Arial" charset="0"/>
              </a:defRPr>
            </a:lvl1pPr>
            <a:lvl2pPr marL="742000" indent="-285385" defTabSz="930672" eaLnBrk="0" hangingPunct="0">
              <a:defRPr sz="2000" b="1">
                <a:solidFill>
                  <a:schemeClr val="tx1"/>
                </a:solidFill>
                <a:latin typeface="Arial" charset="0"/>
              </a:defRPr>
            </a:lvl2pPr>
            <a:lvl3pPr marL="1141539" indent="-228308" defTabSz="930672" eaLnBrk="0" hangingPunct="0">
              <a:defRPr sz="2000" b="1">
                <a:solidFill>
                  <a:schemeClr val="tx1"/>
                </a:solidFill>
                <a:latin typeface="Arial" charset="0"/>
              </a:defRPr>
            </a:lvl3pPr>
            <a:lvl4pPr marL="1598155" indent="-228308" defTabSz="930672" eaLnBrk="0" hangingPunct="0">
              <a:defRPr sz="2000" b="1">
                <a:solidFill>
                  <a:schemeClr val="tx1"/>
                </a:solidFill>
                <a:latin typeface="Arial" charset="0"/>
              </a:defRPr>
            </a:lvl4pPr>
            <a:lvl5pPr marL="2054771" indent="-228308" defTabSz="930672" eaLnBrk="0" hangingPunct="0">
              <a:defRPr sz="2000" b="1">
                <a:solidFill>
                  <a:schemeClr val="tx1"/>
                </a:solidFill>
                <a:latin typeface="Arial" charset="0"/>
              </a:defRPr>
            </a:lvl5pPr>
            <a:lvl6pPr marL="2511386" indent="-228308" defTabSz="930672" eaLnBrk="0" fontAlgn="base" hangingPunct="0">
              <a:spcBef>
                <a:spcPct val="0"/>
              </a:spcBef>
              <a:spcAft>
                <a:spcPct val="0"/>
              </a:spcAft>
              <a:defRPr sz="2000" b="1">
                <a:solidFill>
                  <a:schemeClr val="tx1"/>
                </a:solidFill>
                <a:latin typeface="Arial" charset="0"/>
              </a:defRPr>
            </a:lvl6pPr>
            <a:lvl7pPr marL="2968002" indent="-228308" defTabSz="930672" eaLnBrk="0" fontAlgn="base" hangingPunct="0">
              <a:spcBef>
                <a:spcPct val="0"/>
              </a:spcBef>
              <a:spcAft>
                <a:spcPct val="0"/>
              </a:spcAft>
              <a:defRPr sz="2000" b="1">
                <a:solidFill>
                  <a:schemeClr val="tx1"/>
                </a:solidFill>
                <a:latin typeface="Arial" charset="0"/>
              </a:defRPr>
            </a:lvl7pPr>
            <a:lvl8pPr marL="3424617" indent="-228308" defTabSz="930672" eaLnBrk="0" fontAlgn="base" hangingPunct="0">
              <a:spcBef>
                <a:spcPct val="0"/>
              </a:spcBef>
              <a:spcAft>
                <a:spcPct val="0"/>
              </a:spcAft>
              <a:defRPr sz="2000" b="1">
                <a:solidFill>
                  <a:schemeClr val="tx1"/>
                </a:solidFill>
                <a:latin typeface="Arial" charset="0"/>
              </a:defRPr>
            </a:lvl8pPr>
            <a:lvl9pPr marL="3881233" indent="-228308" defTabSz="930672" eaLnBrk="0" fontAlgn="base" hangingPunct="0">
              <a:spcBef>
                <a:spcPct val="0"/>
              </a:spcBef>
              <a:spcAft>
                <a:spcPct val="0"/>
              </a:spcAft>
              <a:defRPr sz="2000" b="1">
                <a:solidFill>
                  <a:schemeClr val="tx1"/>
                </a:solidFill>
                <a:latin typeface="Arial" charset="0"/>
              </a:defRPr>
            </a:lvl9pPr>
          </a:lstStyle>
          <a:p>
            <a:pPr eaLnBrk="1" hangingPunct="1"/>
            <a:fld id="{713CC2A7-AD11-41D7-A79C-F0305AE520CC}" type="slidenum">
              <a:rPr lang="en-US" sz="1200" b="0">
                <a:latin typeface="Times New Roman" pitchFamily="18" charset="0"/>
              </a:rPr>
              <a:pPr eaLnBrk="1" hangingPunct="1"/>
              <a:t>56</a:t>
            </a:fld>
            <a:endParaRPr lang="en-US" sz="1200" b="0" dirty="0">
              <a:latin typeface="Times New Roman" pitchFamily="18" charset="0"/>
            </a:endParaRPr>
          </a:p>
        </p:txBody>
      </p:sp>
    </p:spTree>
    <p:extLst>
      <p:ext uri="{BB962C8B-B14F-4D97-AF65-F5344CB8AC3E}">
        <p14:creationId xmlns:p14="http://schemas.microsoft.com/office/powerpoint/2010/main" val="39675667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672" eaLnBrk="0" hangingPunct="0">
              <a:defRPr sz="2000" b="1">
                <a:solidFill>
                  <a:schemeClr val="tx1"/>
                </a:solidFill>
                <a:latin typeface="Arial" charset="0"/>
              </a:defRPr>
            </a:lvl1pPr>
            <a:lvl2pPr marL="742000" indent="-285385" defTabSz="930672" eaLnBrk="0" hangingPunct="0">
              <a:defRPr sz="2000" b="1">
                <a:solidFill>
                  <a:schemeClr val="tx1"/>
                </a:solidFill>
                <a:latin typeface="Arial" charset="0"/>
              </a:defRPr>
            </a:lvl2pPr>
            <a:lvl3pPr marL="1141539" indent="-228308" defTabSz="930672" eaLnBrk="0" hangingPunct="0">
              <a:defRPr sz="2000" b="1">
                <a:solidFill>
                  <a:schemeClr val="tx1"/>
                </a:solidFill>
                <a:latin typeface="Arial" charset="0"/>
              </a:defRPr>
            </a:lvl3pPr>
            <a:lvl4pPr marL="1598155" indent="-228308" defTabSz="930672" eaLnBrk="0" hangingPunct="0">
              <a:defRPr sz="2000" b="1">
                <a:solidFill>
                  <a:schemeClr val="tx1"/>
                </a:solidFill>
                <a:latin typeface="Arial" charset="0"/>
              </a:defRPr>
            </a:lvl4pPr>
            <a:lvl5pPr marL="2054771" indent="-228308" defTabSz="930672" eaLnBrk="0" hangingPunct="0">
              <a:defRPr sz="2000" b="1">
                <a:solidFill>
                  <a:schemeClr val="tx1"/>
                </a:solidFill>
                <a:latin typeface="Arial" charset="0"/>
              </a:defRPr>
            </a:lvl5pPr>
            <a:lvl6pPr marL="2511386" indent="-228308" defTabSz="930672" eaLnBrk="0" fontAlgn="base" hangingPunct="0">
              <a:spcBef>
                <a:spcPct val="0"/>
              </a:spcBef>
              <a:spcAft>
                <a:spcPct val="0"/>
              </a:spcAft>
              <a:defRPr sz="2000" b="1">
                <a:solidFill>
                  <a:schemeClr val="tx1"/>
                </a:solidFill>
                <a:latin typeface="Arial" charset="0"/>
              </a:defRPr>
            </a:lvl6pPr>
            <a:lvl7pPr marL="2968002" indent="-228308" defTabSz="930672" eaLnBrk="0" fontAlgn="base" hangingPunct="0">
              <a:spcBef>
                <a:spcPct val="0"/>
              </a:spcBef>
              <a:spcAft>
                <a:spcPct val="0"/>
              </a:spcAft>
              <a:defRPr sz="2000" b="1">
                <a:solidFill>
                  <a:schemeClr val="tx1"/>
                </a:solidFill>
                <a:latin typeface="Arial" charset="0"/>
              </a:defRPr>
            </a:lvl7pPr>
            <a:lvl8pPr marL="3424617" indent="-228308" defTabSz="930672" eaLnBrk="0" fontAlgn="base" hangingPunct="0">
              <a:spcBef>
                <a:spcPct val="0"/>
              </a:spcBef>
              <a:spcAft>
                <a:spcPct val="0"/>
              </a:spcAft>
              <a:defRPr sz="2000" b="1">
                <a:solidFill>
                  <a:schemeClr val="tx1"/>
                </a:solidFill>
                <a:latin typeface="Arial" charset="0"/>
              </a:defRPr>
            </a:lvl8pPr>
            <a:lvl9pPr marL="3881233" indent="-228308" defTabSz="930672" eaLnBrk="0" fontAlgn="base" hangingPunct="0">
              <a:spcBef>
                <a:spcPct val="0"/>
              </a:spcBef>
              <a:spcAft>
                <a:spcPct val="0"/>
              </a:spcAft>
              <a:defRPr sz="2000" b="1">
                <a:solidFill>
                  <a:schemeClr val="tx1"/>
                </a:solidFill>
                <a:latin typeface="Arial" charset="0"/>
              </a:defRPr>
            </a:lvl9pPr>
          </a:lstStyle>
          <a:p>
            <a:pPr eaLnBrk="1" hangingPunct="1"/>
            <a:fld id="{713CC2A7-AD11-41D7-A79C-F0305AE520CC}" type="slidenum">
              <a:rPr lang="en-US" sz="1200" b="0">
                <a:latin typeface="Times New Roman" pitchFamily="18" charset="0"/>
              </a:rPr>
              <a:pPr eaLnBrk="1" hangingPunct="1"/>
              <a:t>59</a:t>
            </a:fld>
            <a:endParaRPr lang="en-US" sz="1200" b="0" dirty="0">
              <a:latin typeface="Times New Roman" pitchFamily="18"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xfrm>
            <a:off x="414338" y="693738"/>
            <a:ext cx="6261100" cy="3522662"/>
          </a:xfrm>
          <a:ln/>
        </p:spPr>
      </p:sp>
      <p:sp>
        <p:nvSpPr>
          <p:cNvPr id="43011" name="Text Box 3"/>
          <p:cNvSpPr txBox="1">
            <a:spLocks noGrp="1" noChangeArrowheads="1"/>
          </p:cNvSpPr>
          <p:nvPr>
            <p:ph type="body" idx="1"/>
          </p:nvPr>
        </p:nvSpPr>
        <p:spPr>
          <a:xfrm>
            <a:off x="701848" y="4463938"/>
            <a:ext cx="5608320" cy="280157"/>
          </a:xfrm>
          <a:noFill/>
          <a:ln/>
        </p:spPr>
        <p:txBody>
          <a:bodyPr>
            <a:spAutoFit/>
          </a:bodyPr>
          <a:lstStyle/>
          <a:p>
            <a:pPr marL="171450" indent="-171450" eaLnBrk="1" hangingPunct="1">
              <a:spcBef>
                <a:spcPts val="488"/>
              </a:spcBef>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b="1" baseline="0" dirty="0">
              <a:cs typeface="Lucida Sans Unicode" pitchFamily="34" charset="0"/>
            </a:endParaRPr>
          </a:p>
        </p:txBody>
      </p:sp>
    </p:spTree>
    <p:extLst>
      <p:ext uri="{BB962C8B-B14F-4D97-AF65-F5344CB8AC3E}">
        <p14:creationId xmlns:p14="http://schemas.microsoft.com/office/powerpoint/2010/main" val="36636391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CF0660-7085-452F-B919-CD11850CED90}" type="slidenum">
              <a:rPr lang="en-US" smtClean="0"/>
              <a:t>62</a:t>
            </a:fld>
            <a:endParaRPr lang="en-US"/>
          </a:p>
        </p:txBody>
      </p:sp>
    </p:spTree>
    <p:extLst>
      <p:ext uri="{BB962C8B-B14F-4D97-AF65-F5344CB8AC3E}">
        <p14:creationId xmlns:p14="http://schemas.microsoft.com/office/powerpoint/2010/main" val="4114228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Apply pesticides to areas where ticks are likely to be found in the yard (such as places where dogs sleep, under decks and porches and in cracks and crevices)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Apply pesticides often and in the right season (in Arizona climate reapply every 3-4 weeks in heavily infested areas beginning in early spring through late fall)</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Remove tick habitats in the yard including: leaf litter, brush, and yard clutter (boards, mattresses, old furniture, etc.)</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Apply appropriate pesticides for area being treated (use different products for indoor and outdoor use)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Use spot-on treatments, tick collars, sprays, or dips to control ticks on pets (follow the label and your veterinarian's instructions)</a:t>
            </a:r>
          </a:p>
          <a:p>
            <a:endParaRPr lang="en-US" dirty="0"/>
          </a:p>
        </p:txBody>
      </p:sp>
      <p:sp>
        <p:nvSpPr>
          <p:cNvPr id="4" name="Slide Number Placeholder 3"/>
          <p:cNvSpPr>
            <a:spLocks noGrp="1"/>
          </p:cNvSpPr>
          <p:nvPr>
            <p:ph type="sldNum" sz="quarter" idx="10"/>
          </p:nvPr>
        </p:nvSpPr>
        <p:spPr/>
        <p:txBody>
          <a:bodyPr/>
          <a:lstStyle/>
          <a:p>
            <a:fld id="{0CCF0660-7085-452F-B919-CD11850CED90}" type="slidenum">
              <a:rPr lang="en-US" smtClean="0"/>
              <a:t>68</a:t>
            </a:fld>
            <a:endParaRPr lang="en-US"/>
          </a:p>
        </p:txBody>
      </p:sp>
    </p:spTree>
    <p:extLst>
      <p:ext uri="{BB962C8B-B14F-4D97-AF65-F5344CB8AC3E}">
        <p14:creationId xmlns:p14="http://schemas.microsoft.com/office/powerpoint/2010/main" val="9959288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CF0660-7085-452F-B919-CD11850CED90}" type="slidenum">
              <a:rPr lang="en-US" smtClean="0"/>
              <a:t>69</a:t>
            </a:fld>
            <a:endParaRPr lang="en-US"/>
          </a:p>
        </p:txBody>
      </p:sp>
    </p:spTree>
    <p:extLst>
      <p:ext uri="{BB962C8B-B14F-4D97-AF65-F5344CB8AC3E}">
        <p14:creationId xmlns:p14="http://schemas.microsoft.com/office/powerpoint/2010/main" val="34512953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6FBD02-C3DB-DE41-BA35-BADA089A47BD}" type="slidenum">
              <a:rPr lang="en-US" smtClean="0"/>
              <a:pPr/>
              <a:t>71</a:t>
            </a:fld>
            <a:endParaRPr lang="en-US"/>
          </a:p>
        </p:txBody>
      </p:sp>
    </p:spTree>
    <p:extLst>
      <p:ext uri="{BB962C8B-B14F-4D97-AF65-F5344CB8AC3E}">
        <p14:creationId xmlns:p14="http://schemas.microsoft.com/office/powerpoint/2010/main" val="26760572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CF0660-7085-452F-B919-CD11850CED90}" type="slidenum">
              <a:rPr lang="en-US" smtClean="0"/>
              <a:t>72</a:t>
            </a:fld>
            <a:endParaRPr lang="en-US"/>
          </a:p>
        </p:txBody>
      </p:sp>
    </p:spTree>
    <p:extLst>
      <p:ext uri="{BB962C8B-B14F-4D97-AF65-F5344CB8AC3E}">
        <p14:creationId xmlns:p14="http://schemas.microsoft.com/office/powerpoint/2010/main" val="3656079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6FBD02-C3DB-DE41-BA35-BADA089A47BD}" type="slidenum">
              <a:rPr lang="en-US" smtClean="0"/>
              <a:pPr/>
              <a:t>15</a:t>
            </a:fld>
            <a:endParaRPr lang="en-US"/>
          </a:p>
        </p:txBody>
      </p:sp>
    </p:spTree>
    <p:extLst>
      <p:ext uri="{BB962C8B-B14F-4D97-AF65-F5344CB8AC3E}">
        <p14:creationId xmlns:p14="http://schemas.microsoft.com/office/powerpoint/2010/main" val="33982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6FBD02-C3DB-DE41-BA35-BADA089A47BD}" type="slidenum">
              <a:rPr lang="en-US" smtClean="0"/>
              <a:pPr/>
              <a:t>17</a:t>
            </a:fld>
            <a:endParaRPr lang="en-US"/>
          </a:p>
        </p:txBody>
      </p:sp>
    </p:spTree>
    <p:extLst>
      <p:ext uri="{BB962C8B-B14F-4D97-AF65-F5344CB8AC3E}">
        <p14:creationId xmlns:p14="http://schemas.microsoft.com/office/powerpoint/2010/main" val="35309463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a:t>
            </a:r>
            <a:r>
              <a:rPr lang="en-US" baseline="0" dirty="0"/>
              <a:t> two look very similar- the key difference is on their “backs” (</a:t>
            </a:r>
            <a:r>
              <a:rPr lang="en-US" baseline="0" dirty="0" err="1"/>
              <a:t>scutum</a:t>
            </a:r>
            <a:r>
              <a:rPr lang="en-US" baseline="0" dirty="0"/>
              <a:t>)- </a:t>
            </a:r>
            <a:r>
              <a:rPr lang="en-US" baseline="0" dirty="0" err="1"/>
              <a:t>aegypti</a:t>
            </a:r>
            <a:r>
              <a:rPr lang="en-US" baseline="0" dirty="0"/>
              <a:t> have lyre/harp-shaped white markings, and </a:t>
            </a:r>
            <a:r>
              <a:rPr lang="en-US" baseline="0" dirty="0" err="1"/>
              <a:t>albopictus</a:t>
            </a:r>
            <a:r>
              <a:rPr lang="en-US" baseline="0" dirty="0"/>
              <a:t> have a white stripe</a:t>
            </a:r>
          </a:p>
          <a:p>
            <a:endParaRPr lang="en-US" baseline="0" dirty="0"/>
          </a:p>
          <a:p>
            <a:r>
              <a:rPr lang="en-US" baseline="0" dirty="0"/>
              <a:t>Both daytime biters, both have short flight ranges</a:t>
            </a:r>
          </a:p>
        </p:txBody>
      </p:sp>
      <p:sp>
        <p:nvSpPr>
          <p:cNvPr id="4" name="Slide Number Placeholder 3"/>
          <p:cNvSpPr>
            <a:spLocks noGrp="1"/>
          </p:cNvSpPr>
          <p:nvPr>
            <p:ph type="sldNum" sz="quarter" idx="10"/>
          </p:nvPr>
        </p:nvSpPr>
        <p:spPr/>
        <p:txBody>
          <a:bodyPr/>
          <a:lstStyle/>
          <a:p>
            <a:fld id="{CC6FBD02-C3DB-DE41-BA35-BADA089A47BD}" type="slidenum">
              <a:rPr lang="en-US" smtClean="0"/>
              <a:pPr/>
              <a:t>30</a:t>
            </a:fld>
            <a:endParaRPr lang="en-US"/>
          </a:p>
        </p:txBody>
      </p:sp>
    </p:spTree>
    <p:extLst>
      <p:ext uri="{BB962C8B-B14F-4D97-AF65-F5344CB8AC3E}">
        <p14:creationId xmlns:p14="http://schemas.microsoft.com/office/powerpoint/2010/main" val="18977050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6FBD02-C3DB-DE41-BA35-BADA089A47BD}" type="slidenum">
              <a:rPr lang="en-US" smtClean="0"/>
              <a:pPr/>
              <a:t>31</a:t>
            </a:fld>
            <a:endParaRPr lang="en-US"/>
          </a:p>
        </p:txBody>
      </p:sp>
    </p:spTree>
    <p:extLst>
      <p:ext uri="{BB962C8B-B14F-4D97-AF65-F5344CB8AC3E}">
        <p14:creationId xmlns:p14="http://schemas.microsoft.com/office/powerpoint/2010/main" val="12469465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6FBD02-C3DB-DE41-BA35-BADA089A47BD}" type="slidenum">
              <a:rPr lang="en-US" smtClean="0"/>
              <a:pPr/>
              <a:t>32</a:t>
            </a:fld>
            <a:endParaRPr lang="en-US"/>
          </a:p>
        </p:txBody>
      </p:sp>
    </p:spTree>
    <p:extLst>
      <p:ext uri="{BB962C8B-B14F-4D97-AF65-F5344CB8AC3E}">
        <p14:creationId xmlns:p14="http://schemas.microsoft.com/office/powerpoint/2010/main" val="12862962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6FBD02-C3DB-DE41-BA35-BADA089A47BD}" type="slidenum">
              <a:rPr lang="en-US" smtClean="0"/>
              <a:pPr/>
              <a:t>33</a:t>
            </a:fld>
            <a:endParaRPr lang="en-US"/>
          </a:p>
        </p:txBody>
      </p:sp>
    </p:spTree>
    <p:extLst>
      <p:ext uri="{BB962C8B-B14F-4D97-AF65-F5344CB8AC3E}">
        <p14:creationId xmlns:p14="http://schemas.microsoft.com/office/powerpoint/2010/main" val="4281211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CE8E9-5208-4EA6-AC9D-501AF904E0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C1211A-CBD1-4D11-9DE3-8972102D19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06DA51A-3374-4356-8811-47FCBA8D30A2}"/>
              </a:ext>
            </a:extLst>
          </p:cNvPr>
          <p:cNvSpPr>
            <a:spLocks noGrp="1"/>
          </p:cNvSpPr>
          <p:nvPr>
            <p:ph type="dt" sz="half" idx="10"/>
          </p:nvPr>
        </p:nvSpPr>
        <p:spPr/>
        <p:txBody>
          <a:bodyPr/>
          <a:lstStyle/>
          <a:p>
            <a:fld id="{47648194-E323-472A-A114-37CC10E89229}" type="datetimeFigureOut">
              <a:rPr lang="en-US" smtClean="0"/>
              <a:t>3/20/2019</a:t>
            </a:fld>
            <a:endParaRPr lang="en-US"/>
          </a:p>
        </p:txBody>
      </p:sp>
      <p:sp>
        <p:nvSpPr>
          <p:cNvPr id="5" name="Footer Placeholder 4">
            <a:extLst>
              <a:ext uri="{FF2B5EF4-FFF2-40B4-BE49-F238E27FC236}">
                <a16:creationId xmlns:a16="http://schemas.microsoft.com/office/drawing/2014/main" id="{C77176CC-51E4-4A3F-A3A7-FD5A500B92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12629A-A16E-4B5E-85E4-BD3F98F30BF3}"/>
              </a:ext>
            </a:extLst>
          </p:cNvPr>
          <p:cNvSpPr>
            <a:spLocks noGrp="1"/>
          </p:cNvSpPr>
          <p:nvPr>
            <p:ph type="sldNum" sz="quarter" idx="12"/>
          </p:nvPr>
        </p:nvSpPr>
        <p:spPr/>
        <p:txBody>
          <a:bodyPr/>
          <a:lstStyle/>
          <a:p>
            <a:fld id="{E3E4B8CD-E002-4A92-B72E-9DF7C3C1A291}" type="slidenum">
              <a:rPr lang="en-US" smtClean="0"/>
              <a:t>‹#›</a:t>
            </a:fld>
            <a:endParaRPr lang="en-US"/>
          </a:p>
        </p:txBody>
      </p:sp>
    </p:spTree>
    <p:extLst>
      <p:ext uri="{BB962C8B-B14F-4D97-AF65-F5344CB8AC3E}">
        <p14:creationId xmlns:p14="http://schemas.microsoft.com/office/powerpoint/2010/main" val="23658998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97B51-AD62-4B28-8440-A647CDB1124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DB0F8C3-7741-43CD-9308-C49B629A9D4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22DEF9-2CEB-442D-85FC-5578FA0DDC48}"/>
              </a:ext>
            </a:extLst>
          </p:cNvPr>
          <p:cNvSpPr>
            <a:spLocks noGrp="1"/>
          </p:cNvSpPr>
          <p:nvPr>
            <p:ph type="dt" sz="half" idx="10"/>
          </p:nvPr>
        </p:nvSpPr>
        <p:spPr/>
        <p:txBody>
          <a:bodyPr/>
          <a:lstStyle/>
          <a:p>
            <a:fld id="{47648194-E323-472A-A114-37CC10E89229}" type="datetimeFigureOut">
              <a:rPr lang="en-US" smtClean="0"/>
              <a:t>3/20/2019</a:t>
            </a:fld>
            <a:endParaRPr lang="en-US"/>
          </a:p>
        </p:txBody>
      </p:sp>
      <p:sp>
        <p:nvSpPr>
          <p:cNvPr id="5" name="Footer Placeholder 4">
            <a:extLst>
              <a:ext uri="{FF2B5EF4-FFF2-40B4-BE49-F238E27FC236}">
                <a16:creationId xmlns:a16="http://schemas.microsoft.com/office/drawing/2014/main" id="{B8CE0E9C-39A2-4EBF-BF0E-729AD6C503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0174E9-83CA-4441-A513-250C3CCA87E7}"/>
              </a:ext>
            </a:extLst>
          </p:cNvPr>
          <p:cNvSpPr>
            <a:spLocks noGrp="1"/>
          </p:cNvSpPr>
          <p:nvPr>
            <p:ph type="sldNum" sz="quarter" idx="12"/>
          </p:nvPr>
        </p:nvSpPr>
        <p:spPr/>
        <p:txBody>
          <a:bodyPr/>
          <a:lstStyle/>
          <a:p>
            <a:fld id="{E3E4B8CD-E002-4A92-B72E-9DF7C3C1A291}" type="slidenum">
              <a:rPr lang="en-US" smtClean="0"/>
              <a:t>‹#›</a:t>
            </a:fld>
            <a:endParaRPr lang="en-US"/>
          </a:p>
        </p:txBody>
      </p:sp>
    </p:spTree>
    <p:extLst>
      <p:ext uri="{BB962C8B-B14F-4D97-AF65-F5344CB8AC3E}">
        <p14:creationId xmlns:p14="http://schemas.microsoft.com/office/powerpoint/2010/main" val="9687086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883C11-987F-4FEF-98F9-940FB7F7F4B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54783ED-62F5-4D3C-B3EE-346E6954BB3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646B83-AE2F-400E-BF49-C69AB9697EFF}"/>
              </a:ext>
            </a:extLst>
          </p:cNvPr>
          <p:cNvSpPr>
            <a:spLocks noGrp="1"/>
          </p:cNvSpPr>
          <p:nvPr>
            <p:ph type="dt" sz="half" idx="10"/>
          </p:nvPr>
        </p:nvSpPr>
        <p:spPr/>
        <p:txBody>
          <a:bodyPr/>
          <a:lstStyle/>
          <a:p>
            <a:fld id="{47648194-E323-472A-A114-37CC10E89229}" type="datetimeFigureOut">
              <a:rPr lang="en-US" smtClean="0"/>
              <a:t>3/20/2019</a:t>
            </a:fld>
            <a:endParaRPr lang="en-US"/>
          </a:p>
        </p:txBody>
      </p:sp>
      <p:sp>
        <p:nvSpPr>
          <p:cNvPr id="5" name="Footer Placeholder 4">
            <a:extLst>
              <a:ext uri="{FF2B5EF4-FFF2-40B4-BE49-F238E27FC236}">
                <a16:creationId xmlns:a16="http://schemas.microsoft.com/office/drawing/2014/main" id="{D1151CB4-8AEA-43E3-8CE2-5BE4BE10F3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231E12-34F7-4A63-A764-26D1E765AAC8}"/>
              </a:ext>
            </a:extLst>
          </p:cNvPr>
          <p:cNvSpPr>
            <a:spLocks noGrp="1"/>
          </p:cNvSpPr>
          <p:nvPr>
            <p:ph type="sldNum" sz="quarter" idx="12"/>
          </p:nvPr>
        </p:nvSpPr>
        <p:spPr/>
        <p:txBody>
          <a:bodyPr/>
          <a:lstStyle/>
          <a:p>
            <a:fld id="{E3E4B8CD-E002-4A92-B72E-9DF7C3C1A291}" type="slidenum">
              <a:rPr lang="en-US" smtClean="0"/>
              <a:t>‹#›</a:t>
            </a:fld>
            <a:endParaRPr lang="en-US"/>
          </a:p>
        </p:txBody>
      </p:sp>
    </p:spTree>
    <p:extLst>
      <p:ext uri="{BB962C8B-B14F-4D97-AF65-F5344CB8AC3E}">
        <p14:creationId xmlns:p14="http://schemas.microsoft.com/office/powerpoint/2010/main" val="38261614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90BC5-ECC2-4681-B1FB-FFE1591F30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864F92-5428-4CFE-B43D-85BC689987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2E937E-174A-4A6A-8072-245158D3505D}"/>
              </a:ext>
            </a:extLst>
          </p:cNvPr>
          <p:cNvSpPr>
            <a:spLocks noGrp="1"/>
          </p:cNvSpPr>
          <p:nvPr>
            <p:ph type="dt" sz="half" idx="10"/>
          </p:nvPr>
        </p:nvSpPr>
        <p:spPr/>
        <p:txBody>
          <a:bodyPr/>
          <a:lstStyle/>
          <a:p>
            <a:fld id="{7BF5F9B8-3CC2-4D8D-9494-DF9C11626A6A}" type="datetimeFigureOut">
              <a:rPr lang="en-US" smtClean="0"/>
              <a:t>3/20/2019</a:t>
            </a:fld>
            <a:endParaRPr lang="en-US"/>
          </a:p>
        </p:txBody>
      </p:sp>
      <p:sp>
        <p:nvSpPr>
          <p:cNvPr id="5" name="Footer Placeholder 4">
            <a:extLst>
              <a:ext uri="{FF2B5EF4-FFF2-40B4-BE49-F238E27FC236}">
                <a16:creationId xmlns:a16="http://schemas.microsoft.com/office/drawing/2014/main" id="{2AB631F1-EB8B-4304-B16F-1C1BC741D0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A9D661-E365-4353-AB95-DA4A41E630C9}"/>
              </a:ext>
            </a:extLst>
          </p:cNvPr>
          <p:cNvSpPr>
            <a:spLocks noGrp="1"/>
          </p:cNvSpPr>
          <p:nvPr>
            <p:ph type="sldNum" sz="quarter" idx="12"/>
          </p:nvPr>
        </p:nvSpPr>
        <p:spPr/>
        <p:txBody>
          <a:bodyPr/>
          <a:lstStyle/>
          <a:p>
            <a:fld id="{EF632CF2-AE9D-4E44-89DF-E265D0E53209}" type="slidenum">
              <a:rPr lang="en-US" smtClean="0"/>
              <a:t>‹#›</a:t>
            </a:fld>
            <a:endParaRPr lang="en-US"/>
          </a:p>
        </p:txBody>
      </p:sp>
    </p:spTree>
    <p:extLst>
      <p:ext uri="{BB962C8B-B14F-4D97-AF65-F5344CB8AC3E}">
        <p14:creationId xmlns:p14="http://schemas.microsoft.com/office/powerpoint/2010/main" val="25399282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12AB7-0C29-4790-B05D-6BE65F7659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A3F65D-4321-4D76-BEBB-D88727F8F1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8D587E-C665-4DCE-A436-482E45CC5E5D}"/>
              </a:ext>
            </a:extLst>
          </p:cNvPr>
          <p:cNvSpPr>
            <a:spLocks noGrp="1"/>
          </p:cNvSpPr>
          <p:nvPr>
            <p:ph type="dt" sz="half" idx="10"/>
          </p:nvPr>
        </p:nvSpPr>
        <p:spPr/>
        <p:txBody>
          <a:bodyPr/>
          <a:lstStyle/>
          <a:p>
            <a:fld id="{7BF5F9B8-3CC2-4D8D-9494-DF9C11626A6A}" type="datetimeFigureOut">
              <a:rPr lang="en-US" smtClean="0"/>
              <a:t>3/20/2019</a:t>
            </a:fld>
            <a:endParaRPr lang="en-US"/>
          </a:p>
        </p:txBody>
      </p:sp>
      <p:sp>
        <p:nvSpPr>
          <p:cNvPr id="5" name="Footer Placeholder 4">
            <a:extLst>
              <a:ext uri="{FF2B5EF4-FFF2-40B4-BE49-F238E27FC236}">
                <a16:creationId xmlns:a16="http://schemas.microsoft.com/office/drawing/2014/main" id="{C0A59337-0CE2-4326-BDB2-9A010447C8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28F680-BB9A-4C3A-BCC3-D87838BF2FDE}"/>
              </a:ext>
            </a:extLst>
          </p:cNvPr>
          <p:cNvSpPr>
            <a:spLocks noGrp="1"/>
          </p:cNvSpPr>
          <p:nvPr>
            <p:ph type="sldNum" sz="quarter" idx="12"/>
          </p:nvPr>
        </p:nvSpPr>
        <p:spPr/>
        <p:txBody>
          <a:bodyPr/>
          <a:lstStyle/>
          <a:p>
            <a:fld id="{EF632CF2-AE9D-4E44-89DF-E265D0E53209}" type="slidenum">
              <a:rPr lang="en-US" smtClean="0"/>
              <a:t>‹#›</a:t>
            </a:fld>
            <a:endParaRPr lang="en-US"/>
          </a:p>
        </p:txBody>
      </p:sp>
    </p:spTree>
    <p:extLst>
      <p:ext uri="{BB962C8B-B14F-4D97-AF65-F5344CB8AC3E}">
        <p14:creationId xmlns:p14="http://schemas.microsoft.com/office/powerpoint/2010/main" val="20552785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26A26-FB86-47C2-AEC6-25C0E1BBF6F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54F4D25-89B3-4416-85CA-D1ED57DF3D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1C32A96-5995-41BE-9166-50CD7E19AFBF}"/>
              </a:ext>
            </a:extLst>
          </p:cNvPr>
          <p:cNvSpPr>
            <a:spLocks noGrp="1"/>
          </p:cNvSpPr>
          <p:nvPr>
            <p:ph type="dt" sz="half" idx="10"/>
          </p:nvPr>
        </p:nvSpPr>
        <p:spPr/>
        <p:txBody>
          <a:bodyPr/>
          <a:lstStyle/>
          <a:p>
            <a:fld id="{7BF5F9B8-3CC2-4D8D-9494-DF9C11626A6A}" type="datetimeFigureOut">
              <a:rPr lang="en-US" smtClean="0"/>
              <a:t>3/20/2019</a:t>
            </a:fld>
            <a:endParaRPr lang="en-US"/>
          </a:p>
        </p:txBody>
      </p:sp>
      <p:sp>
        <p:nvSpPr>
          <p:cNvPr id="5" name="Footer Placeholder 4">
            <a:extLst>
              <a:ext uri="{FF2B5EF4-FFF2-40B4-BE49-F238E27FC236}">
                <a16:creationId xmlns:a16="http://schemas.microsoft.com/office/drawing/2014/main" id="{7D16191B-CD46-4329-93CF-36B87192B8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E65531-2E2F-428E-9998-520EF1CD54A3}"/>
              </a:ext>
            </a:extLst>
          </p:cNvPr>
          <p:cNvSpPr>
            <a:spLocks noGrp="1"/>
          </p:cNvSpPr>
          <p:nvPr>
            <p:ph type="sldNum" sz="quarter" idx="12"/>
          </p:nvPr>
        </p:nvSpPr>
        <p:spPr/>
        <p:txBody>
          <a:bodyPr/>
          <a:lstStyle/>
          <a:p>
            <a:fld id="{EF632CF2-AE9D-4E44-89DF-E265D0E53209}" type="slidenum">
              <a:rPr lang="en-US" smtClean="0"/>
              <a:t>‹#›</a:t>
            </a:fld>
            <a:endParaRPr lang="en-US"/>
          </a:p>
        </p:txBody>
      </p:sp>
    </p:spTree>
    <p:extLst>
      <p:ext uri="{BB962C8B-B14F-4D97-AF65-F5344CB8AC3E}">
        <p14:creationId xmlns:p14="http://schemas.microsoft.com/office/powerpoint/2010/main" val="16189087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09695-006B-4A03-89C7-777B502A50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4160AB-C2E9-4C26-A09C-27B83ADE581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9B25AA-4507-45CA-B106-C47F027FE57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2DEBA6F-51EC-445F-95E9-3242C6C64972}"/>
              </a:ext>
            </a:extLst>
          </p:cNvPr>
          <p:cNvSpPr>
            <a:spLocks noGrp="1"/>
          </p:cNvSpPr>
          <p:nvPr>
            <p:ph type="dt" sz="half" idx="10"/>
          </p:nvPr>
        </p:nvSpPr>
        <p:spPr/>
        <p:txBody>
          <a:bodyPr/>
          <a:lstStyle/>
          <a:p>
            <a:fld id="{7BF5F9B8-3CC2-4D8D-9494-DF9C11626A6A}" type="datetimeFigureOut">
              <a:rPr lang="en-US" smtClean="0"/>
              <a:t>3/20/2019</a:t>
            </a:fld>
            <a:endParaRPr lang="en-US"/>
          </a:p>
        </p:txBody>
      </p:sp>
      <p:sp>
        <p:nvSpPr>
          <p:cNvPr id="6" name="Footer Placeholder 5">
            <a:extLst>
              <a:ext uri="{FF2B5EF4-FFF2-40B4-BE49-F238E27FC236}">
                <a16:creationId xmlns:a16="http://schemas.microsoft.com/office/drawing/2014/main" id="{AF84A830-C1E8-418B-ACDA-76F2049A8D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43C9D8-F440-4BCA-B924-31DFFA4F6743}"/>
              </a:ext>
            </a:extLst>
          </p:cNvPr>
          <p:cNvSpPr>
            <a:spLocks noGrp="1"/>
          </p:cNvSpPr>
          <p:nvPr>
            <p:ph type="sldNum" sz="quarter" idx="12"/>
          </p:nvPr>
        </p:nvSpPr>
        <p:spPr/>
        <p:txBody>
          <a:bodyPr/>
          <a:lstStyle/>
          <a:p>
            <a:fld id="{EF632CF2-AE9D-4E44-89DF-E265D0E53209}" type="slidenum">
              <a:rPr lang="en-US" smtClean="0"/>
              <a:t>‹#›</a:t>
            </a:fld>
            <a:endParaRPr lang="en-US"/>
          </a:p>
        </p:txBody>
      </p:sp>
    </p:spTree>
    <p:extLst>
      <p:ext uri="{BB962C8B-B14F-4D97-AF65-F5344CB8AC3E}">
        <p14:creationId xmlns:p14="http://schemas.microsoft.com/office/powerpoint/2010/main" val="2734069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D0AB9-E120-495F-A757-B606BA8AD8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5AF7C64-2903-42C8-ADBA-275A79EC99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AB28B8F-293C-489A-871F-39DEEA4062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44CA4A9-8579-4AA0-9B10-7C262D3B02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37C254-5FFA-4FD6-B6DD-1EE46CE3038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CB8E05-3E60-46E6-87EF-83E3CC307725}"/>
              </a:ext>
            </a:extLst>
          </p:cNvPr>
          <p:cNvSpPr>
            <a:spLocks noGrp="1"/>
          </p:cNvSpPr>
          <p:nvPr>
            <p:ph type="dt" sz="half" idx="10"/>
          </p:nvPr>
        </p:nvSpPr>
        <p:spPr/>
        <p:txBody>
          <a:bodyPr/>
          <a:lstStyle/>
          <a:p>
            <a:fld id="{7BF5F9B8-3CC2-4D8D-9494-DF9C11626A6A}" type="datetimeFigureOut">
              <a:rPr lang="en-US" smtClean="0"/>
              <a:t>3/20/2019</a:t>
            </a:fld>
            <a:endParaRPr lang="en-US"/>
          </a:p>
        </p:txBody>
      </p:sp>
      <p:sp>
        <p:nvSpPr>
          <p:cNvPr id="8" name="Footer Placeholder 7">
            <a:extLst>
              <a:ext uri="{FF2B5EF4-FFF2-40B4-BE49-F238E27FC236}">
                <a16:creationId xmlns:a16="http://schemas.microsoft.com/office/drawing/2014/main" id="{7DB858A5-BD68-4673-9070-D0A40B4AC6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57B1B88-F2DE-48B3-8308-0F29F6F7BC34}"/>
              </a:ext>
            </a:extLst>
          </p:cNvPr>
          <p:cNvSpPr>
            <a:spLocks noGrp="1"/>
          </p:cNvSpPr>
          <p:nvPr>
            <p:ph type="sldNum" sz="quarter" idx="12"/>
          </p:nvPr>
        </p:nvSpPr>
        <p:spPr/>
        <p:txBody>
          <a:bodyPr/>
          <a:lstStyle/>
          <a:p>
            <a:fld id="{EF632CF2-AE9D-4E44-89DF-E265D0E53209}" type="slidenum">
              <a:rPr lang="en-US" smtClean="0"/>
              <a:t>‹#›</a:t>
            </a:fld>
            <a:endParaRPr lang="en-US"/>
          </a:p>
        </p:txBody>
      </p:sp>
    </p:spTree>
    <p:extLst>
      <p:ext uri="{BB962C8B-B14F-4D97-AF65-F5344CB8AC3E}">
        <p14:creationId xmlns:p14="http://schemas.microsoft.com/office/powerpoint/2010/main" val="27236142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83B51-E358-46E8-8CF0-0E9D8A0730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747CF5-1202-4EEF-AB56-9F761B17A399}"/>
              </a:ext>
            </a:extLst>
          </p:cNvPr>
          <p:cNvSpPr>
            <a:spLocks noGrp="1"/>
          </p:cNvSpPr>
          <p:nvPr>
            <p:ph type="dt" sz="half" idx="10"/>
          </p:nvPr>
        </p:nvSpPr>
        <p:spPr/>
        <p:txBody>
          <a:bodyPr/>
          <a:lstStyle/>
          <a:p>
            <a:fld id="{7BF5F9B8-3CC2-4D8D-9494-DF9C11626A6A}" type="datetimeFigureOut">
              <a:rPr lang="en-US" smtClean="0"/>
              <a:t>3/20/2019</a:t>
            </a:fld>
            <a:endParaRPr lang="en-US"/>
          </a:p>
        </p:txBody>
      </p:sp>
      <p:sp>
        <p:nvSpPr>
          <p:cNvPr id="4" name="Footer Placeholder 3">
            <a:extLst>
              <a:ext uri="{FF2B5EF4-FFF2-40B4-BE49-F238E27FC236}">
                <a16:creationId xmlns:a16="http://schemas.microsoft.com/office/drawing/2014/main" id="{7D7992B3-2B94-4A56-B60D-3FA12C5C87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46CF301-6728-4B75-A2C3-F0A774FA4274}"/>
              </a:ext>
            </a:extLst>
          </p:cNvPr>
          <p:cNvSpPr>
            <a:spLocks noGrp="1"/>
          </p:cNvSpPr>
          <p:nvPr>
            <p:ph type="sldNum" sz="quarter" idx="12"/>
          </p:nvPr>
        </p:nvSpPr>
        <p:spPr/>
        <p:txBody>
          <a:bodyPr/>
          <a:lstStyle/>
          <a:p>
            <a:fld id="{EF632CF2-AE9D-4E44-89DF-E265D0E53209}" type="slidenum">
              <a:rPr lang="en-US" smtClean="0"/>
              <a:t>‹#›</a:t>
            </a:fld>
            <a:endParaRPr lang="en-US"/>
          </a:p>
        </p:txBody>
      </p:sp>
    </p:spTree>
    <p:extLst>
      <p:ext uri="{BB962C8B-B14F-4D97-AF65-F5344CB8AC3E}">
        <p14:creationId xmlns:p14="http://schemas.microsoft.com/office/powerpoint/2010/main" val="25348586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C17514-1F2D-4EB4-8B2C-5DBC61B6B1AE}"/>
              </a:ext>
            </a:extLst>
          </p:cNvPr>
          <p:cNvSpPr>
            <a:spLocks noGrp="1"/>
          </p:cNvSpPr>
          <p:nvPr>
            <p:ph type="dt" sz="half" idx="10"/>
          </p:nvPr>
        </p:nvSpPr>
        <p:spPr/>
        <p:txBody>
          <a:bodyPr/>
          <a:lstStyle/>
          <a:p>
            <a:fld id="{7BF5F9B8-3CC2-4D8D-9494-DF9C11626A6A}" type="datetimeFigureOut">
              <a:rPr lang="en-US" smtClean="0"/>
              <a:t>3/20/2019</a:t>
            </a:fld>
            <a:endParaRPr lang="en-US"/>
          </a:p>
        </p:txBody>
      </p:sp>
      <p:sp>
        <p:nvSpPr>
          <p:cNvPr id="3" name="Footer Placeholder 2">
            <a:extLst>
              <a:ext uri="{FF2B5EF4-FFF2-40B4-BE49-F238E27FC236}">
                <a16:creationId xmlns:a16="http://schemas.microsoft.com/office/drawing/2014/main" id="{B78EB464-A6A6-4E0C-8038-74B69BCFB07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E93F8A5-6993-44A9-A482-536BDA12C404}"/>
              </a:ext>
            </a:extLst>
          </p:cNvPr>
          <p:cNvSpPr>
            <a:spLocks noGrp="1"/>
          </p:cNvSpPr>
          <p:nvPr>
            <p:ph type="sldNum" sz="quarter" idx="12"/>
          </p:nvPr>
        </p:nvSpPr>
        <p:spPr/>
        <p:txBody>
          <a:bodyPr/>
          <a:lstStyle/>
          <a:p>
            <a:fld id="{EF632CF2-AE9D-4E44-89DF-E265D0E53209}" type="slidenum">
              <a:rPr lang="en-US" smtClean="0"/>
              <a:t>‹#›</a:t>
            </a:fld>
            <a:endParaRPr lang="en-US"/>
          </a:p>
        </p:txBody>
      </p:sp>
    </p:spTree>
    <p:extLst>
      <p:ext uri="{BB962C8B-B14F-4D97-AF65-F5344CB8AC3E}">
        <p14:creationId xmlns:p14="http://schemas.microsoft.com/office/powerpoint/2010/main" val="29140541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D8435-923F-4CB4-80A0-1AA81CA7CE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FD6E1B-A198-4C77-893B-7F55FDE308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A72B6F3-00F5-4374-BC09-175556AB28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EFE1F7-2324-43E1-BF1C-97AD1573FA9C}"/>
              </a:ext>
            </a:extLst>
          </p:cNvPr>
          <p:cNvSpPr>
            <a:spLocks noGrp="1"/>
          </p:cNvSpPr>
          <p:nvPr>
            <p:ph type="dt" sz="half" idx="10"/>
          </p:nvPr>
        </p:nvSpPr>
        <p:spPr/>
        <p:txBody>
          <a:bodyPr/>
          <a:lstStyle/>
          <a:p>
            <a:fld id="{7BF5F9B8-3CC2-4D8D-9494-DF9C11626A6A}" type="datetimeFigureOut">
              <a:rPr lang="en-US" smtClean="0"/>
              <a:t>3/20/2019</a:t>
            </a:fld>
            <a:endParaRPr lang="en-US"/>
          </a:p>
        </p:txBody>
      </p:sp>
      <p:sp>
        <p:nvSpPr>
          <p:cNvPr id="6" name="Footer Placeholder 5">
            <a:extLst>
              <a:ext uri="{FF2B5EF4-FFF2-40B4-BE49-F238E27FC236}">
                <a16:creationId xmlns:a16="http://schemas.microsoft.com/office/drawing/2014/main" id="{C85F15B1-9DD1-4FE6-8FA5-986FF8EA96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D66CDF-7FB5-4DB9-9CE4-8AD386ED6841}"/>
              </a:ext>
            </a:extLst>
          </p:cNvPr>
          <p:cNvSpPr>
            <a:spLocks noGrp="1"/>
          </p:cNvSpPr>
          <p:nvPr>
            <p:ph type="sldNum" sz="quarter" idx="12"/>
          </p:nvPr>
        </p:nvSpPr>
        <p:spPr/>
        <p:txBody>
          <a:bodyPr/>
          <a:lstStyle/>
          <a:p>
            <a:fld id="{EF632CF2-AE9D-4E44-89DF-E265D0E53209}" type="slidenum">
              <a:rPr lang="en-US" smtClean="0"/>
              <a:t>‹#›</a:t>
            </a:fld>
            <a:endParaRPr lang="en-US"/>
          </a:p>
        </p:txBody>
      </p:sp>
    </p:spTree>
    <p:extLst>
      <p:ext uri="{BB962C8B-B14F-4D97-AF65-F5344CB8AC3E}">
        <p14:creationId xmlns:p14="http://schemas.microsoft.com/office/powerpoint/2010/main" val="13011011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EAB6E-6354-42FA-928A-599DBF7F10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5B4353-2AF8-449D-A8CE-B832E708AF5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DF5FEE-ED8A-41D0-A1D4-8DF525842C03}"/>
              </a:ext>
            </a:extLst>
          </p:cNvPr>
          <p:cNvSpPr>
            <a:spLocks noGrp="1"/>
          </p:cNvSpPr>
          <p:nvPr>
            <p:ph type="dt" sz="half" idx="10"/>
          </p:nvPr>
        </p:nvSpPr>
        <p:spPr/>
        <p:txBody>
          <a:bodyPr/>
          <a:lstStyle/>
          <a:p>
            <a:fld id="{47648194-E323-472A-A114-37CC10E89229}" type="datetimeFigureOut">
              <a:rPr lang="en-US" smtClean="0"/>
              <a:t>3/20/2019</a:t>
            </a:fld>
            <a:endParaRPr lang="en-US"/>
          </a:p>
        </p:txBody>
      </p:sp>
      <p:sp>
        <p:nvSpPr>
          <p:cNvPr id="5" name="Footer Placeholder 4">
            <a:extLst>
              <a:ext uri="{FF2B5EF4-FFF2-40B4-BE49-F238E27FC236}">
                <a16:creationId xmlns:a16="http://schemas.microsoft.com/office/drawing/2014/main" id="{C9F8ECAA-908A-4DBE-A8A1-FD1F05068F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D5AD4C-CD9C-48EE-BD7A-D67333C8C21A}"/>
              </a:ext>
            </a:extLst>
          </p:cNvPr>
          <p:cNvSpPr>
            <a:spLocks noGrp="1"/>
          </p:cNvSpPr>
          <p:nvPr>
            <p:ph type="sldNum" sz="quarter" idx="12"/>
          </p:nvPr>
        </p:nvSpPr>
        <p:spPr/>
        <p:txBody>
          <a:bodyPr/>
          <a:lstStyle/>
          <a:p>
            <a:fld id="{E3E4B8CD-E002-4A92-B72E-9DF7C3C1A291}" type="slidenum">
              <a:rPr lang="en-US" smtClean="0"/>
              <a:t>‹#›</a:t>
            </a:fld>
            <a:endParaRPr lang="en-US"/>
          </a:p>
        </p:txBody>
      </p:sp>
    </p:spTree>
    <p:extLst>
      <p:ext uri="{BB962C8B-B14F-4D97-AF65-F5344CB8AC3E}">
        <p14:creationId xmlns:p14="http://schemas.microsoft.com/office/powerpoint/2010/main" val="27706504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2FB10-4622-48FB-9B44-C52B1FF12C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8884F7-5797-4DFB-865F-B223317755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6E15F18-10DA-4817-81DA-61BF022E9B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3D725E-E615-4829-AE3A-B4DFAE58EBBD}"/>
              </a:ext>
            </a:extLst>
          </p:cNvPr>
          <p:cNvSpPr>
            <a:spLocks noGrp="1"/>
          </p:cNvSpPr>
          <p:nvPr>
            <p:ph type="dt" sz="half" idx="10"/>
          </p:nvPr>
        </p:nvSpPr>
        <p:spPr/>
        <p:txBody>
          <a:bodyPr/>
          <a:lstStyle/>
          <a:p>
            <a:fld id="{7BF5F9B8-3CC2-4D8D-9494-DF9C11626A6A}" type="datetimeFigureOut">
              <a:rPr lang="en-US" smtClean="0"/>
              <a:t>3/20/2019</a:t>
            </a:fld>
            <a:endParaRPr lang="en-US"/>
          </a:p>
        </p:txBody>
      </p:sp>
      <p:sp>
        <p:nvSpPr>
          <p:cNvPr id="6" name="Footer Placeholder 5">
            <a:extLst>
              <a:ext uri="{FF2B5EF4-FFF2-40B4-BE49-F238E27FC236}">
                <a16:creationId xmlns:a16="http://schemas.microsoft.com/office/drawing/2014/main" id="{93174A5D-8CB9-49E2-8DB1-0B4E0895A8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8AE4FC-638E-4CDC-8EF8-8E243A058EEA}"/>
              </a:ext>
            </a:extLst>
          </p:cNvPr>
          <p:cNvSpPr>
            <a:spLocks noGrp="1"/>
          </p:cNvSpPr>
          <p:nvPr>
            <p:ph type="sldNum" sz="quarter" idx="12"/>
          </p:nvPr>
        </p:nvSpPr>
        <p:spPr/>
        <p:txBody>
          <a:bodyPr/>
          <a:lstStyle/>
          <a:p>
            <a:fld id="{EF632CF2-AE9D-4E44-89DF-E265D0E53209}" type="slidenum">
              <a:rPr lang="en-US" smtClean="0"/>
              <a:t>‹#›</a:t>
            </a:fld>
            <a:endParaRPr lang="en-US"/>
          </a:p>
        </p:txBody>
      </p:sp>
    </p:spTree>
    <p:extLst>
      <p:ext uri="{BB962C8B-B14F-4D97-AF65-F5344CB8AC3E}">
        <p14:creationId xmlns:p14="http://schemas.microsoft.com/office/powerpoint/2010/main" val="18137624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D1976-38EC-4C94-9A21-9F9F8F867AD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F8D29A-A1EE-4CBF-A0E4-07385B1F750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F607E4-4A80-414B-BBC4-6C64619B5F4F}"/>
              </a:ext>
            </a:extLst>
          </p:cNvPr>
          <p:cNvSpPr>
            <a:spLocks noGrp="1"/>
          </p:cNvSpPr>
          <p:nvPr>
            <p:ph type="dt" sz="half" idx="10"/>
          </p:nvPr>
        </p:nvSpPr>
        <p:spPr/>
        <p:txBody>
          <a:bodyPr/>
          <a:lstStyle/>
          <a:p>
            <a:fld id="{7BF5F9B8-3CC2-4D8D-9494-DF9C11626A6A}" type="datetimeFigureOut">
              <a:rPr lang="en-US" smtClean="0"/>
              <a:t>3/20/2019</a:t>
            </a:fld>
            <a:endParaRPr lang="en-US"/>
          </a:p>
        </p:txBody>
      </p:sp>
      <p:sp>
        <p:nvSpPr>
          <p:cNvPr id="5" name="Footer Placeholder 4">
            <a:extLst>
              <a:ext uri="{FF2B5EF4-FFF2-40B4-BE49-F238E27FC236}">
                <a16:creationId xmlns:a16="http://schemas.microsoft.com/office/drawing/2014/main" id="{08443E61-A435-4A30-9510-46E1F62D80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D9ACE1-765C-4F70-9EE4-0FAC35661C2B}"/>
              </a:ext>
            </a:extLst>
          </p:cNvPr>
          <p:cNvSpPr>
            <a:spLocks noGrp="1"/>
          </p:cNvSpPr>
          <p:nvPr>
            <p:ph type="sldNum" sz="quarter" idx="12"/>
          </p:nvPr>
        </p:nvSpPr>
        <p:spPr/>
        <p:txBody>
          <a:bodyPr/>
          <a:lstStyle/>
          <a:p>
            <a:fld id="{EF632CF2-AE9D-4E44-89DF-E265D0E53209}" type="slidenum">
              <a:rPr lang="en-US" smtClean="0"/>
              <a:t>‹#›</a:t>
            </a:fld>
            <a:endParaRPr lang="en-US"/>
          </a:p>
        </p:txBody>
      </p:sp>
    </p:spTree>
    <p:extLst>
      <p:ext uri="{BB962C8B-B14F-4D97-AF65-F5344CB8AC3E}">
        <p14:creationId xmlns:p14="http://schemas.microsoft.com/office/powerpoint/2010/main" val="18499133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82EE1F-7D88-4DBB-AD66-DD78201E7AC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45181A-DE08-45AE-824C-59E16440C0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4CBD5F-5B04-4D74-BB6E-5E195AA8FEEA}"/>
              </a:ext>
            </a:extLst>
          </p:cNvPr>
          <p:cNvSpPr>
            <a:spLocks noGrp="1"/>
          </p:cNvSpPr>
          <p:nvPr>
            <p:ph type="dt" sz="half" idx="10"/>
          </p:nvPr>
        </p:nvSpPr>
        <p:spPr/>
        <p:txBody>
          <a:bodyPr/>
          <a:lstStyle/>
          <a:p>
            <a:fld id="{7BF5F9B8-3CC2-4D8D-9494-DF9C11626A6A}" type="datetimeFigureOut">
              <a:rPr lang="en-US" smtClean="0"/>
              <a:t>3/20/2019</a:t>
            </a:fld>
            <a:endParaRPr lang="en-US"/>
          </a:p>
        </p:txBody>
      </p:sp>
      <p:sp>
        <p:nvSpPr>
          <p:cNvPr id="5" name="Footer Placeholder 4">
            <a:extLst>
              <a:ext uri="{FF2B5EF4-FFF2-40B4-BE49-F238E27FC236}">
                <a16:creationId xmlns:a16="http://schemas.microsoft.com/office/drawing/2014/main" id="{14746E6D-7713-49EF-8CA3-DA6EC47812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C0CA08-D040-4482-B0D5-99315D14C9AB}"/>
              </a:ext>
            </a:extLst>
          </p:cNvPr>
          <p:cNvSpPr>
            <a:spLocks noGrp="1"/>
          </p:cNvSpPr>
          <p:nvPr>
            <p:ph type="sldNum" sz="quarter" idx="12"/>
          </p:nvPr>
        </p:nvSpPr>
        <p:spPr/>
        <p:txBody>
          <a:bodyPr/>
          <a:lstStyle/>
          <a:p>
            <a:fld id="{EF632CF2-AE9D-4E44-89DF-E265D0E53209}" type="slidenum">
              <a:rPr lang="en-US" smtClean="0"/>
              <a:t>‹#›</a:t>
            </a:fld>
            <a:endParaRPr lang="en-US"/>
          </a:p>
        </p:txBody>
      </p:sp>
    </p:spTree>
    <p:extLst>
      <p:ext uri="{BB962C8B-B14F-4D97-AF65-F5344CB8AC3E}">
        <p14:creationId xmlns:p14="http://schemas.microsoft.com/office/powerpoint/2010/main" val="2256570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90BC5-ECC2-4681-B1FB-FFE1591F30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864F92-5428-4CFE-B43D-85BC689987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2E937E-174A-4A6A-8072-245158D3505D}"/>
              </a:ext>
            </a:extLst>
          </p:cNvPr>
          <p:cNvSpPr>
            <a:spLocks noGrp="1"/>
          </p:cNvSpPr>
          <p:nvPr>
            <p:ph type="dt" sz="half" idx="10"/>
          </p:nvPr>
        </p:nvSpPr>
        <p:spPr/>
        <p:txBody>
          <a:bodyPr/>
          <a:lstStyle/>
          <a:p>
            <a:fld id="{7BF5F9B8-3CC2-4D8D-9494-DF9C11626A6A}" type="datetimeFigureOut">
              <a:rPr lang="en-US" smtClean="0"/>
              <a:t>3/20/2019</a:t>
            </a:fld>
            <a:endParaRPr lang="en-US"/>
          </a:p>
        </p:txBody>
      </p:sp>
      <p:sp>
        <p:nvSpPr>
          <p:cNvPr id="5" name="Footer Placeholder 4">
            <a:extLst>
              <a:ext uri="{FF2B5EF4-FFF2-40B4-BE49-F238E27FC236}">
                <a16:creationId xmlns:a16="http://schemas.microsoft.com/office/drawing/2014/main" id="{2AB631F1-EB8B-4304-B16F-1C1BC741D0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A9D661-E365-4353-AB95-DA4A41E630C9}"/>
              </a:ext>
            </a:extLst>
          </p:cNvPr>
          <p:cNvSpPr>
            <a:spLocks noGrp="1"/>
          </p:cNvSpPr>
          <p:nvPr>
            <p:ph type="sldNum" sz="quarter" idx="12"/>
          </p:nvPr>
        </p:nvSpPr>
        <p:spPr/>
        <p:txBody>
          <a:bodyPr/>
          <a:lstStyle/>
          <a:p>
            <a:fld id="{EF632CF2-AE9D-4E44-89DF-E265D0E53209}" type="slidenum">
              <a:rPr lang="en-US" smtClean="0"/>
              <a:t>‹#›</a:t>
            </a:fld>
            <a:endParaRPr lang="en-US"/>
          </a:p>
        </p:txBody>
      </p:sp>
    </p:spTree>
    <p:extLst>
      <p:ext uri="{BB962C8B-B14F-4D97-AF65-F5344CB8AC3E}">
        <p14:creationId xmlns:p14="http://schemas.microsoft.com/office/powerpoint/2010/main" val="19573387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12AB7-0C29-4790-B05D-6BE65F7659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A3F65D-4321-4D76-BEBB-D88727F8F1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8D587E-C665-4DCE-A436-482E45CC5E5D}"/>
              </a:ext>
            </a:extLst>
          </p:cNvPr>
          <p:cNvSpPr>
            <a:spLocks noGrp="1"/>
          </p:cNvSpPr>
          <p:nvPr>
            <p:ph type="dt" sz="half" idx="10"/>
          </p:nvPr>
        </p:nvSpPr>
        <p:spPr/>
        <p:txBody>
          <a:bodyPr/>
          <a:lstStyle/>
          <a:p>
            <a:fld id="{7BF5F9B8-3CC2-4D8D-9494-DF9C11626A6A}" type="datetimeFigureOut">
              <a:rPr lang="en-US" smtClean="0"/>
              <a:t>3/20/2019</a:t>
            </a:fld>
            <a:endParaRPr lang="en-US"/>
          </a:p>
        </p:txBody>
      </p:sp>
      <p:sp>
        <p:nvSpPr>
          <p:cNvPr id="5" name="Footer Placeholder 4">
            <a:extLst>
              <a:ext uri="{FF2B5EF4-FFF2-40B4-BE49-F238E27FC236}">
                <a16:creationId xmlns:a16="http://schemas.microsoft.com/office/drawing/2014/main" id="{C0A59337-0CE2-4326-BDB2-9A010447C8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28F680-BB9A-4C3A-BCC3-D87838BF2FDE}"/>
              </a:ext>
            </a:extLst>
          </p:cNvPr>
          <p:cNvSpPr>
            <a:spLocks noGrp="1"/>
          </p:cNvSpPr>
          <p:nvPr>
            <p:ph type="sldNum" sz="quarter" idx="12"/>
          </p:nvPr>
        </p:nvSpPr>
        <p:spPr/>
        <p:txBody>
          <a:bodyPr/>
          <a:lstStyle/>
          <a:p>
            <a:fld id="{EF632CF2-AE9D-4E44-89DF-E265D0E53209}" type="slidenum">
              <a:rPr lang="en-US" smtClean="0"/>
              <a:t>‹#›</a:t>
            </a:fld>
            <a:endParaRPr lang="en-US"/>
          </a:p>
        </p:txBody>
      </p:sp>
    </p:spTree>
    <p:extLst>
      <p:ext uri="{BB962C8B-B14F-4D97-AF65-F5344CB8AC3E}">
        <p14:creationId xmlns:p14="http://schemas.microsoft.com/office/powerpoint/2010/main" val="33768853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26A26-FB86-47C2-AEC6-25C0E1BBF6F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54F4D25-89B3-4416-85CA-D1ED57DF3D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1C32A96-5995-41BE-9166-50CD7E19AFBF}"/>
              </a:ext>
            </a:extLst>
          </p:cNvPr>
          <p:cNvSpPr>
            <a:spLocks noGrp="1"/>
          </p:cNvSpPr>
          <p:nvPr>
            <p:ph type="dt" sz="half" idx="10"/>
          </p:nvPr>
        </p:nvSpPr>
        <p:spPr/>
        <p:txBody>
          <a:bodyPr/>
          <a:lstStyle/>
          <a:p>
            <a:fld id="{7BF5F9B8-3CC2-4D8D-9494-DF9C11626A6A}" type="datetimeFigureOut">
              <a:rPr lang="en-US" smtClean="0"/>
              <a:t>3/20/2019</a:t>
            </a:fld>
            <a:endParaRPr lang="en-US"/>
          </a:p>
        </p:txBody>
      </p:sp>
      <p:sp>
        <p:nvSpPr>
          <p:cNvPr id="5" name="Footer Placeholder 4">
            <a:extLst>
              <a:ext uri="{FF2B5EF4-FFF2-40B4-BE49-F238E27FC236}">
                <a16:creationId xmlns:a16="http://schemas.microsoft.com/office/drawing/2014/main" id="{7D16191B-CD46-4329-93CF-36B87192B8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E65531-2E2F-428E-9998-520EF1CD54A3}"/>
              </a:ext>
            </a:extLst>
          </p:cNvPr>
          <p:cNvSpPr>
            <a:spLocks noGrp="1"/>
          </p:cNvSpPr>
          <p:nvPr>
            <p:ph type="sldNum" sz="quarter" idx="12"/>
          </p:nvPr>
        </p:nvSpPr>
        <p:spPr/>
        <p:txBody>
          <a:bodyPr/>
          <a:lstStyle/>
          <a:p>
            <a:fld id="{EF632CF2-AE9D-4E44-89DF-E265D0E53209}" type="slidenum">
              <a:rPr lang="en-US" smtClean="0"/>
              <a:t>‹#›</a:t>
            </a:fld>
            <a:endParaRPr lang="en-US"/>
          </a:p>
        </p:txBody>
      </p:sp>
    </p:spTree>
    <p:extLst>
      <p:ext uri="{BB962C8B-B14F-4D97-AF65-F5344CB8AC3E}">
        <p14:creationId xmlns:p14="http://schemas.microsoft.com/office/powerpoint/2010/main" val="38226384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09695-006B-4A03-89C7-777B502A50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4160AB-C2E9-4C26-A09C-27B83ADE581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9B25AA-4507-45CA-B106-C47F027FE57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2DEBA6F-51EC-445F-95E9-3242C6C64972}"/>
              </a:ext>
            </a:extLst>
          </p:cNvPr>
          <p:cNvSpPr>
            <a:spLocks noGrp="1"/>
          </p:cNvSpPr>
          <p:nvPr>
            <p:ph type="dt" sz="half" idx="10"/>
          </p:nvPr>
        </p:nvSpPr>
        <p:spPr/>
        <p:txBody>
          <a:bodyPr/>
          <a:lstStyle/>
          <a:p>
            <a:fld id="{7BF5F9B8-3CC2-4D8D-9494-DF9C11626A6A}" type="datetimeFigureOut">
              <a:rPr lang="en-US" smtClean="0"/>
              <a:t>3/20/2019</a:t>
            </a:fld>
            <a:endParaRPr lang="en-US"/>
          </a:p>
        </p:txBody>
      </p:sp>
      <p:sp>
        <p:nvSpPr>
          <p:cNvPr id="6" name="Footer Placeholder 5">
            <a:extLst>
              <a:ext uri="{FF2B5EF4-FFF2-40B4-BE49-F238E27FC236}">
                <a16:creationId xmlns:a16="http://schemas.microsoft.com/office/drawing/2014/main" id="{AF84A830-C1E8-418B-ACDA-76F2049A8D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43C9D8-F440-4BCA-B924-31DFFA4F6743}"/>
              </a:ext>
            </a:extLst>
          </p:cNvPr>
          <p:cNvSpPr>
            <a:spLocks noGrp="1"/>
          </p:cNvSpPr>
          <p:nvPr>
            <p:ph type="sldNum" sz="quarter" idx="12"/>
          </p:nvPr>
        </p:nvSpPr>
        <p:spPr/>
        <p:txBody>
          <a:bodyPr/>
          <a:lstStyle/>
          <a:p>
            <a:fld id="{EF632CF2-AE9D-4E44-89DF-E265D0E53209}" type="slidenum">
              <a:rPr lang="en-US" smtClean="0"/>
              <a:t>‹#›</a:t>
            </a:fld>
            <a:endParaRPr lang="en-US"/>
          </a:p>
        </p:txBody>
      </p:sp>
    </p:spTree>
    <p:extLst>
      <p:ext uri="{BB962C8B-B14F-4D97-AF65-F5344CB8AC3E}">
        <p14:creationId xmlns:p14="http://schemas.microsoft.com/office/powerpoint/2010/main" val="15342107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D0AB9-E120-495F-A757-B606BA8AD8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5AF7C64-2903-42C8-ADBA-275A79EC99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AB28B8F-293C-489A-871F-39DEEA4062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44CA4A9-8579-4AA0-9B10-7C262D3B02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37C254-5FFA-4FD6-B6DD-1EE46CE3038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CB8E05-3E60-46E6-87EF-83E3CC307725}"/>
              </a:ext>
            </a:extLst>
          </p:cNvPr>
          <p:cNvSpPr>
            <a:spLocks noGrp="1"/>
          </p:cNvSpPr>
          <p:nvPr>
            <p:ph type="dt" sz="half" idx="10"/>
          </p:nvPr>
        </p:nvSpPr>
        <p:spPr/>
        <p:txBody>
          <a:bodyPr/>
          <a:lstStyle/>
          <a:p>
            <a:fld id="{7BF5F9B8-3CC2-4D8D-9494-DF9C11626A6A}" type="datetimeFigureOut">
              <a:rPr lang="en-US" smtClean="0"/>
              <a:t>3/20/2019</a:t>
            </a:fld>
            <a:endParaRPr lang="en-US"/>
          </a:p>
        </p:txBody>
      </p:sp>
      <p:sp>
        <p:nvSpPr>
          <p:cNvPr id="8" name="Footer Placeholder 7">
            <a:extLst>
              <a:ext uri="{FF2B5EF4-FFF2-40B4-BE49-F238E27FC236}">
                <a16:creationId xmlns:a16="http://schemas.microsoft.com/office/drawing/2014/main" id="{7DB858A5-BD68-4673-9070-D0A40B4AC6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57B1B88-F2DE-48B3-8308-0F29F6F7BC34}"/>
              </a:ext>
            </a:extLst>
          </p:cNvPr>
          <p:cNvSpPr>
            <a:spLocks noGrp="1"/>
          </p:cNvSpPr>
          <p:nvPr>
            <p:ph type="sldNum" sz="quarter" idx="12"/>
          </p:nvPr>
        </p:nvSpPr>
        <p:spPr/>
        <p:txBody>
          <a:bodyPr/>
          <a:lstStyle/>
          <a:p>
            <a:fld id="{EF632CF2-AE9D-4E44-89DF-E265D0E53209}" type="slidenum">
              <a:rPr lang="en-US" smtClean="0"/>
              <a:t>‹#›</a:t>
            </a:fld>
            <a:endParaRPr lang="en-US"/>
          </a:p>
        </p:txBody>
      </p:sp>
    </p:spTree>
    <p:extLst>
      <p:ext uri="{BB962C8B-B14F-4D97-AF65-F5344CB8AC3E}">
        <p14:creationId xmlns:p14="http://schemas.microsoft.com/office/powerpoint/2010/main" val="24192222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83B51-E358-46E8-8CF0-0E9D8A0730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747CF5-1202-4EEF-AB56-9F761B17A399}"/>
              </a:ext>
            </a:extLst>
          </p:cNvPr>
          <p:cNvSpPr>
            <a:spLocks noGrp="1"/>
          </p:cNvSpPr>
          <p:nvPr>
            <p:ph type="dt" sz="half" idx="10"/>
          </p:nvPr>
        </p:nvSpPr>
        <p:spPr/>
        <p:txBody>
          <a:bodyPr/>
          <a:lstStyle/>
          <a:p>
            <a:fld id="{7BF5F9B8-3CC2-4D8D-9494-DF9C11626A6A}" type="datetimeFigureOut">
              <a:rPr lang="en-US" smtClean="0"/>
              <a:t>3/20/2019</a:t>
            </a:fld>
            <a:endParaRPr lang="en-US"/>
          </a:p>
        </p:txBody>
      </p:sp>
      <p:sp>
        <p:nvSpPr>
          <p:cNvPr id="4" name="Footer Placeholder 3">
            <a:extLst>
              <a:ext uri="{FF2B5EF4-FFF2-40B4-BE49-F238E27FC236}">
                <a16:creationId xmlns:a16="http://schemas.microsoft.com/office/drawing/2014/main" id="{7D7992B3-2B94-4A56-B60D-3FA12C5C87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46CF301-6728-4B75-A2C3-F0A774FA4274}"/>
              </a:ext>
            </a:extLst>
          </p:cNvPr>
          <p:cNvSpPr>
            <a:spLocks noGrp="1"/>
          </p:cNvSpPr>
          <p:nvPr>
            <p:ph type="sldNum" sz="quarter" idx="12"/>
          </p:nvPr>
        </p:nvSpPr>
        <p:spPr/>
        <p:txBody>
          <a:bodyPr/>
          <a:lstStyle/>
          <a:p>
            <a:fld id="{EF632CF2-AE9D-4E44-89DF-E265D0E53209}" type="slidenum">
              <a:rPr lang="en-US" smtClean="0"/>
              <a:t>‹#›</a:t>
            </a:fld>
            <a:endParaRPr lang="en-US"/>
          </a:p>
        </p:txBody>
      </p:sp>
    </p:spTree>
    <p:extLst>
      <p:ext uri="{BB962C8B-B14F-4D97-AF65-F5344CB8AC3E}">
        <p14:creationId xmlns:p14="http://schemas.microsoft.com/office/powerpoint/2010/main" val="690308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C17514-1F2D-4EB4-8B2C-5DBC61B6B1AE}"/>
              </a:ext>
            </a:extLst>
          </p:cNvPr>
          <p:cNvSpPr>
            <a:spLocks noGrp="1"/>
          </p:cNvSpPr>
          <p:nvPr>
            <p:ph type="dt" sz="half" idx="10"/>
          </p:nvPr>
        </p:nvSpPr>
        <p:spPr/>
        <p:txBody>
          <a:bodyPr/>
          <a:lstStyle/>
          <a:p>
            <a:fld id="{7BF5F9B8-3CC2-4D8D-9494-DF9C11626A6A}" type="datetimeFigureOut">
              <a:rPr lang="en-US" smtClean="0"/>
              <a:t>3/20/2019</a:t>
            </a:fld>
            <a:endParaRPr lang="en-US"/>
          </a:p>
        </p:txBody>
      </p:sp>
      <p:sp>
        <p:nvSpPr>
          <p:cNvPr id="3" name="Footer Placeholder 2">
            <a:extLst>
              <a:ext uri="{FF2B5EF4-FFF2-40B4-BE49-F238E27FC236}">
                <a16:creationId xmlns:a16="http://schemas.microsoft.com/office/drawing/2014/main" id="{B78EB464-A6A6-4E0C-8038-74B69BCFB07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E93F8A5-6993-44A9-A482-536BDA12C404}"/>
              </a:ext>
            </a:extLst>
          </p:cNvPr>
          <p:cNvSpPr>
            <a:spLocks noGrp="1"/>
          </p:cNvSpPr>
          <p:nvPr>
            <p:ph type="sldNum" sz="quarter" idx="12"/>
          </p:nvPr>
        </p:nvSpPr>
        <p:spPr/>
        <p:txBody>
          <a:bodyPr/>
          <a:lstStyle/>
          <a:p>
            <a:fld id="{EF632CF2-AE9D-4E44-89DF-E265D0E53209}" type="slidenum">
              <a:rPr lang="en-US" smtClean="0"/>
              <a:t>‹#›</a:t>
            </a:fld>
            <a:endParaRPr lang="en-US"/>
          </a:p>
        </p:txBody>
      </p:sp>
    </p:spTree>
    <p:extLst>
      <p:ext uri="{BB962C8B-B14F-4D97-AF65-F5344CB8AC3E}">
        <p14:creationId xmlns:p14="http://schemas.microsoft.com/office/powerpoint/2010/main" val="30862599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EF795-0D8D-4914-B8CD-14EED7042AF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8C89CC-83BC-4DC1-A412-16D1BD844F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72D9AC-C3E4-4366-9EF2-ACADBD6AA04F}"/>
              </a:ext>
            </a:extLst>
          </p:cNvPr>
          <p:cNvSpPr>
            <a:spLocks noGrp="1"/>
          </p:cNvSpPr>
          <p:nvPr>
            <p:ph type="dt" sz="half" idx="10"/>
          </p:nvPr>
        </p:nvSpPr>
        <p:spPr/>
        <p:txBody>
          <a:bodyPr/>
          <a:lstStyle/>
          <a:p>
            <a:fld id="{47648194-E323-472A-A114-37CC10E89229}" type="datetimeFigureOut">
              <a:rPr lang="en-US" smtClean="0"/>
              <a:t>3/20/2019</a:t>
            </a:fld>
            <a:endParaRPr lang="en-US"/>
          </a:p>
        </p:txBody>
      </p:sp>
      <p:sp>
        <p:nvSpPr>
          <p:cNvPr id="5" name="Footer Placeholder 4">
            <a:extLst>
              <a:ext uri="{FF2B5EF4-FFF2-40B4-BE49-F238E27FC236}">
                <a16:creationId xmlns:a16="http://schemas.microsoft.com/office/drawing/2014/main" id="{CF7FE540-8E2D-46CA-8C38-59CCB2A09B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4EAA76-22A7-4BCE-99B8-903996393F88}"/>
              </a:ext>
            </a:extLst>
          </p:cNvPr>
          <p:cNvSpPr>
            <a:spLocks noGrp="1"/>
          </p:cNvSpPr>
          <p:nvPr>
            <p:ph type="sldNum" sz="quarter" idx="12"/>
          </p:nvPr>
        </p:nvSpPr>
        <p:spPr/>
        <p:txBody>
          <a:bodyPr/>
          <a:lstStyle/>
          <a:p>
            <a:fld id="{E3E4B8CD-E002-4A92-B72E-9DF7C3C1A291}" type="slidenum">
              <a:rPr lang="en-US" smtClean="0"/>
              <a:t>‹#›</a:t>
            </a:fld>
            <a:endParaRPr lang="en-US"/>
          </a:p>
        </p:txBody>
      </p:sp>
    </p:spTree>
    <p:extLst>
      <p:ext uri="{BB962C8B-B14F-4D97-AF65-F5344CB8AC3E}">
        <p14:creationId xmlns:p14="http://schemas.microsoft.com/office/powerpoint/2010/main" val="18788598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D8435-923F-4CB4-80A0-1AA81CA7CE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FD6E1B-A198-4C77-893B-7F55FDE308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A72B6F3-00F5-4374-BC09-175556AB28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EFE1F7-2324-43E1-BF1C-97AD1573FA9C}"/>
              </a:ext>
            </a:extLst>
          </p:cNvPr>
          <p:cNvSpPr>
            <a:spLocks noGrp="1"/>
          </p:cNvSpPr>
          <p:nvPr>
            <p:ph type="dt" sz="half" idx="10"/>
          </p:nvPr>
        </p:nvSpPr>
        <p:spPr/>
        <p:txBody>
          <a:bodyPr/>
          <a:lstStyle/>
          <a:p>
            <a:fld id="{7BF5F9B8-3CC2-4D8D-9494-DF9C11626A6A}" type="datetimeFigureOut">
              <a:rPr lang="en-US" smtClean="0"/>
              <a:t>3/20/2019</a:t>
            </a:fld>
            <a:endParaRPr lang="en-US"/>
          </a:p>
        </p:txBody>
      </p:sp>
      <p:sp>
        <p:nvSpPr>
          <p:cNvPr id="6" name="Footer Placeholder 5">
            <a:extLst>
              <a:ext uri="{FF2B5EF4-FFF2-40B4-BE49-F238E27FC236}">
                <a16:creationId xmlns:a16="http://schemas.microsoft.com/office/drawing/2014/main" id="{C85F15B1-9DD1-4FE6-8FA5-986FF8EA96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D66CDF-7FB5-4DB9-9CE4-8AD386ED6841}"/>
              </a:ext>
            </a:extLst>
          </p:cNvPr>
          <p:cNvSpPr>
            <a:spLocks noGrp="1"/>
          </p:cNvSpPr>
          <p:nvPr>
            <p:ph type="sldNum" sz="quarter" idx="12"/>
          </p:nvPr>
        </p:nvSpPr>
        <p:spPr/>
        <p:txBody>
          <a:bodyPr/>
          <a:lstStyle/>
          <a:p>
            <a:fld id="{EF632CF2-AE9D-4E44-89DF-E265D0E53209}" type="slidenum">
              <a:rPr lang="en-US" smtClean="0"/>
              <a:t>‹#›</a:t>
            </a:fld>
            <a:endParaRPr lang="en-US"/>
          </a:p>
        </p:txBody>
      </p:sp>
    </p:spTree>
    <p:extLst>
      <p:ext uri="{BB962C8B-B14F-4D97-AF65-F5344CB8AC3E}">
        <p14:creationId xmlns:p14="http://schemas.microsoft.com/office/powerpoint/2010/main" val="13882485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2FB10-4622-48FB-9B44-C52B1FF12C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8884F7-5797-4DFB-865F-B223317755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6E15F18-10DA-4817-81DA-61BF022E9B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3D725E-E615-4829-AE3A-B4DFAE58EBBD}"/>
              </a:ext>
            </a:extLst>
          </p:cNvPr>
          <p:cNvSpPr>
            <a:spLocks noGrp="1"/>
          </p:cNvSpPr>
          <p:nvPr>
            <p:ph type="dt" sz="half" idx="10"/>
          </p:nvPr>
        </p:nvSpPr>
        <p:spPr/>
        <p:txBody>
          <a:bodyPr/>
          <a:lstStyle/>
          <a:p>
            <a:fld id="{7BF5F9B8-3CC2-4D8D-9494-DF9C11626A6A}" type="datetimeFigureOut">
              <a:rPr lang="en-US" smtClean="0"/>
              <a:t>3/20/2019</a:t>
            </a:fld>
            <a:endParaRPr lang="en-US"/>
          </a:p>
        </p:txBody>
      </p:sp>
      <p:sp>
        <p:nvSpPr>
          <p:cNvPr id="6" name="Footer Placeholder 5">
            <a:extLst>
              <a:ext uri="{FF2B5EF4-FFF2-40B4-BE49-F238E27FC236}">
                <a16:creationId xmlns:a16="http://schemas.microsoft.com/office/drawing/2014/main" id="{93174A5D-8CB9-49E2-8DB1-0B4E0895A8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8AE4FC-638E-4CDC-8EF8-8E243A058EEA}"/>
              </a:ext>
            </a:extLst>
          </p:cNvPr>
          <p:cNvSpPr>
            <a:spLocks noGrp="1"/>
          </p:cNvSpPr>
          <p:nvPr>
            <p:ph type="sldNum" sz="quarter" idx="12"/>
          </p:nvPr>
        </p:nvSpPr>
        <p:spPr/>
        <p:txBody>
          <a:bodyPr/>
          <a:lstStyle/>
          <a:p>
            <a:fld id="{EF632CF2-AE9D-4E44-89DF-E265D0E53209}" type="slidenum">
              <a:rPr lang="en-US" smtClean="0"/>
              <a:t>‹#›</a:t>
            </a:fld>
            <a:endParaRPr lang="en-US"/>
          </a:p>
        </p:txBody>
      </p:sp>
    </p:spTree>
    <p:extLst>
      <p:ext uri="{BB962C8B-B14F-4D97-AF65-F5344CB8AC3E}">
        <p14:creationId xmlns:p14="http://schemas.microsoft.com/office/powerpoint/2010/main" val="14309022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D1976-38EC-4C94-9A21-9F9F8F867AD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F8D29A-A1EE-4CBF-A0E4-07385B1F750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F607E4-4A80-414B-BBC4-6C64619B5F4F}"/>
              </a:ext>
            </a:extLst>
          </p:cNvPr>
          <p:cNvSpPr>
            <a:spLocks noGrp="1"/>
          </p:cNvSpPr>
          <p:nvPr>
            <p:ph type="dt" sz="half" idx="10"/>
          </p:nvPr>
        </p:nvSpPr>
        <p:spPr/>
        <p:txBody>
          <a:bodyPr/>
          <a:lstStyle/>
          <a:p>
            <a:fld id="{7BF5F9B8-3CC2-4D8D-9494-DF9C11626A6A}" type="datetimeFigureOut">
              <a:rPr lang="en-US" smtClean="0"/>
              <a:t>3/20/2019</a:t>
            </a:fld>
            <a:endParaRPr lang="en-US"/>
          </a:p>
        </p:txBody>
      </p:sp>
      <p:sp>
        <p:nvSpPr>
          <p:cNvPr id="5" name="Footer Placeholder 4">
            <a:extLst>
              <a:ext uri="{FF2B5EF4-FFF2-40B4-BE49-F238E27FC236}">
                <a16:creationId xmlns:a16="http://schemas.microsoft.com/office/drawing/2014/main" id="{08443E61-A435-4A30-9510-46E1F62D80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D9ACE1-765C-4F70-9EE4-0FAC35661C2B}"/>
              </a:ext>
            </a:extLst>
          </p:cNvPr>
          <p:cNvSpPr>
            <a:spLocks noGrp="1"/>
          </p:cNvSpPr>
          <p:nvPr>
            <p:ph type="sldNum" sz="quarter" idx="12"/>
          </p:nvPr>
        </p:nvSpPr>
        <p:spPr/>
        <p:txBody>
          <a:bodyPr/>
          <a:lstStyle/>
          <a:p>
            <a:fld id="{EF632CF2-AE9D-4E44-89DF-E265D0E53209}" type="slidenum">
              <a:rPr lang="en-US" smtClean="0"/>
              <a:t>‹#›</a:t>
            </a:fld>
            <a:endParaRPr lang="en-US"/>
          </a:p>
        </p:txBody>
      </p:sp>
    </p:spTree>
    <p:extLst>
      <p:ext uri="{BB962C8B-B14F-4D97-AF65-F5344CB8AC3E}">
        <p14:creationId xmlns:p14="http://schemas.microsoft.com/office/powerpoint/2010/main" val="35647628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82EE1F-7D88-4DBB-AD66-DD78201E7AC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45181A-DE08-45AE-824C-59E16440C0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4CBD5F-5B04-4D74-BB6E-5E195AA8FEEA}"/>
              </a:ext>
            </a:extLst>
          </p:cNvPr>
          <p:cNvSpPr>
            <a:spLocks noGrp="1"/>
          </p:cNvSpPr>
          <p:nvPr>
            <p:ph type="dt" sz="half" idx="10"/>
          </p:nvPr>
        </p:nvSpPr>
        <p:spPr/>
        <p:txBody>
          <a:bodyPr/>
          <a:lstStyle/>
          <a:p>
            <a:fld id="{7BF5F9B8-3CC2-4D8D-9494-DF9C11626A6A}" type="datetimeFigureOut">
              <a:rPr lang="en-US" smtClean="0"/>
              <a:t>3/20/2019</a:t>
            </a:fld>
            <a:endParaRPr lang="en-US"/>
          </a:p>
        </p:txBody>
      </p:sp>
      <p:sp>
        <p:nvSpPr>
          <p:cNvPr id="5" name="Footer Placeholder 4">
            <a:extLst>
              <a:ext uri="{FF2B5EF4-FFF2-40B4-BE49-F238E27FC236}">
                <a16:creationId xmlns:a16="http://schemas.microsoft.com/office/drawing/2014/main" id="{14746E6D-7713-49EF-8CA3-DA6EC47812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C0CA08-D040-4482-B0D5-99315D14C9AB}"/>
              </a:ext>
            </a:extLst>
          </p:cNvPr>
          <p:cNvSpPr>
            <a:spLocks noGrp="1"/>
          </p:cNvSpPr>
          <p:nvPr>
            <p:ph type="sldNum" sz="quarter" idx="12"/>
          </p:nvPr>
        </p:nvSpPr>
        <p:spPr/>
        <p:txBody>
          <a:bodyPr/>
          <a:lstStyle/>
          <a:p>
            <a:fld id="{EF632CF2-AE9D-4E44-89DF-E265D0E53209}" type="slidenum">
              <a:rPr lang="en-US" smtClean="0"/>
              <a:t>‹#›</a:t>
            </a:fld>
            <a:endParaRPr lang="en-US"/>
          </a:p>
        </p:txBody>
      </p:sp>
    </p:spTree>
    <p:extLst>
      <p:ext uri="{BB962C8B-B14F-4D97-AF65-F5344CB8AC3E}">
        <p14:creationId xmlns:p14="http://schemas.microsoft.com/office/powerpoint/2010/main" val="2926941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94032-C317-411F-96F1-9B0AE21310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8D0419-27D8-42AA-95AB-0E39E56B63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C8F1EE-F1B2-4596-8A63-F3AE91022FF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FFE63A1-FBBF-4452-9A48-7E245B5C2DF6}"/>
              </a:ext>
            </a:extLst>
          </p:cNvPr>
          <p:cNvSpPr>
            <a:spLocks noGrp="1"/>
          </p:cNvSpPr>
          <p:nvPr>
            <p:ph type="dt" sz="half" idx="10"/>
          </p:nvPr>
        </p:nvSpPr>
        <p:spPr/>
        <p:txBody>
          <a:bodyPr/>
          <a:lstStyle/>
          <a:p>
            <a:fld id="{47648194-E323-472A-A114-37CC10E89229}" type="datetimeFigureOut">
              <a:rPr lang="en-US" smtClean="0"/>
              <a:t>3/20/2019</a:t>
            </a:fld>
            <a:endParaRPr lang="en-US"/>
          </a:p>
        </p:txBody>
      </p:sp>
      <p:sp>
        <p:nvSpPr>
          <p:cNvPr id="6" name="Footer Placeholder 5">
            <a:extLst>
              <a:ext uri="{FF2B5EF4-FFF2-40B4-BE49-F238E27FC236}">
                <a16:creationId xmlns:a16="http://schemas.microsoft.com/office/drawing/2014/main" id="{75C73C16-0748-4158-9326-9B53DB2099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5CDD3A-AEB7-4D80-9944-107F6CB5E9E9}"/>
              </a:ext>
            </a:extLst>
          </p:cNvPr>
          <p:cNvSpPr>
            <a:spLocks noGrp="1"/>
          </p:cNvSpPr>
          <p:nvPr>
            <p:ph type="sldNum" sz="quarter" idx="12"/>
          </p:nvPr>
        </p:nvSpPr>
        <p:spPr/>
        <p:txBody>
          <a:bodyPr/>
          <a:lstStyle/>
          <a:p>
            <a:fld id="{E3E4B8CD-E002-4A92-B72E-9DF7C3C1A291}" type="slidenum">
              <a:rPr lang="en-US" smtClean="0"/>
              <a:t>‹#›</a:t>
            </a:fld>
            <a:endParaRPr lang="en-US"/>
          </a:p>
        </p:txBody>
      </p:sp>
    </p:spTree>
    <p:extLst>
      <p:ext uri="{BB962C8B-B14F-4D97-AF65-F5344CB8AC3E}">
        <p14:creationId xmlns:p14="http://schemas.microsoft.com/office/powerpoint/2010/main" val="13049988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5D710-77B9-4D30-B0B9-8D577956510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F7527A-B429-4A7A-8934-AC1E210BB8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55FF963-654A-413C-BBE4-3D644BB51CB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FB2090-9D86-40A2-A037-4C16D3A7A5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587263-39D0-4C3D-B99F-CCE6E0D9BA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EF5606-89B9-465B-B993-FFDB3C8AB402}"/>
              </a:ext>
            </a:extLst>
          </p:cNvPr>
          <p:cNvSpPr>
            <a:spLocks noGrp="1"/>
          </p:cNvSpPr>
          <p:nvPr>
            <p:ph type="dt" sz="half" idx="10"/>
          </p:nvPr>
        </p:nvSpPr>
        <p:spPr/>
        <p:txBody>
          <a:bodyPr/>
          <a:lstStyle/>
          <a:p>
            <a:fld id="{47648194-E323-472A-A114-37CC10E89229}" type="datetimeFigureOut">
              <a:rPr lang="en-US" smtClean="0"/>
              <a:t>3/20/2019</a:t>
            </a:fld>
            <a:endParaRPr lang="en-US"/>
          </a:p>
        </p:txBody>
      </p:sp>
      <p:sp>
        <p:nvSpPr>
          <p:cNvPr id="8" name="Footer Placeholder 7">
            <a:extLst>
              <a:ext uri="{FF2B5EF4-FFF2-40B4-BE49-F238E27FC236}">
                <a16:creationId xmlns:a16="http://schemas.microsoft.com/office/drawing/2014/main" id="{ADF452E5-A096-45D3-90A0-21D44DD297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CB8F4EC-72DA-487D-9599-32EDBEF2F9B4}"/>
              </a:ext>
            </a:extLst>
          </p:cNvPr>
          <p:cNvSpPr>
            <a:spLocks noGrp="1"/>
          </p:cNvSpPr>
          <p:nvPr>
            <p:ph type="sldNum" sz="quarter" idx="12"/>
          </p:nvPr>
        </p:nvSpPr>
        <p:spPr/>
        <p:txBody>
          <a:bodyPr/>
          <a:lstStyle/>
          <a:p>
            <a:fld id="{E3E4B8CD-E002-4A92-B72E-9DF7C3C1A291}" type="slidenum">
              <a:rPr lang="en-US" smtClean="0"/>
              <a:t>‹#›</a:t>
            </a:fld>
            <a:endParaRPr lang="en-US"/>
          </a:p>
        </p:txBody>
      </p:sp>
    </p:spTree>
    <p:extLst>
      <p:ext uri="{BB962C8B-B14F-4D97-AF65-F5344CB8AC3E}">
        <p14:creationId xmlns:p14="http://schemas.microsoft.com/office/powerpoint/2010/main" val="3036815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368F5-765F-4544-9AAA-FEEC52A561A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AAAD00E-7AFD-4280-B058-3E6D0B364FBB}"/>
              </a:ext>
            </a:extLst>
          </p:cNvPr>
          <p:cNvSpPr>
            <a:spLocks noGrp="1"/>
          </p:cNvSpPr>
          <p:nvPr>
            <p:ph type="dt" sz="half" idx="10"/>
          </p:nvPr>
        </p:nvSpPr>
        <p:spPr/>
        <p:txBody>
          <a:bodyPr/>
          <a:lstStyle/>
          <a:p>
            <a:fld id="{47648194-E323-472A-A114-37CC10E89229}" type="datetimeFigureOut">
              <a:rPr lang="en-US" smtClean="0"/>
              <a:t>3/20/2019</a:t>
            </a:fld>
            <a:endParaRPr lang="en-US"/>
          </a:p>
        </p:txBody>
      </p:sp>
      <p:sp>
        <p:nvSpPr>
          <p:cNvPr id="4" name="Footer Placeholder 3">
            <a:extLst>
              <a:ext uri="{FF2B5EF4-FFF2-40B4-BE49-F238E27FC236}">
                <a16:creationId xmlns:a16="http://schemas.microsoft.com/office/drawing/2014/main" id="{F6E0CF93-056A-4A4F-A957-208A729D899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21624F8-9696-4301-B1AE-0F65788F0410}"/>
              </a:ext>
            </a:extLst>
          </p:cNvPr>
          <p:cNvSpPr>
            <a:spLocks noGrp="1"/>
          </p:cNvSpPr>
          <p:nvPr>
            <p:ph type="sldNum" sz="quarter" idx="12"/>
          </p:nvPr>
        </p:nvSpPr>
        <p:spPr/>
        <p:txBody>
          <a:bodyPr/>
          <a:lstStyle/>
          <a:p>
            <a:fld id="{E3E4B8CD-E002-4A92-B72E-9DF7C3C1A291}" type="slidenum">
              <a:rPr lang="en-US" smtClean="0"/>
              <a:t>‹#›</a:t>
            </a:fld>
            <a:endParaRPr lang="en-US"/>
          </a:p>
        </p:txBody>
      </p:sp>
    </p:spTree>
    <p:extLst>
      <p:ext uri="{BB962C8B-B14F-4D97-AF65-F5344CB8AC3E}">
        <p14:creationId xmlns:p14="http://schemas.microsoft.com/office/powerpoint/2010/main" val="3321560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3CA87C-7214-496C-AAA3-6F9241A1FBDC}"/>
              </a:ext>
            </a:extLst>
          </p:cNvPr>
          <p:cNvSpPr>
            <a:spLocks noGrp="1"/>
          </p:cNvSpPr>
          <p:nvPr>
            <p:ph type="dt" sz="half" idx="10"/>
          </p:nvPr>
        </p:nvSpPr>
        <p:spPr/>
        <p:txBody>
          <a:bodyPr/>
          <a:lstStyle/>
          <a:p>
            <a:fld id="{47648194-E323-472A-A114-37CC10E89229}" type="datetimeFigureOut">
              <a:rPr lang="en-US" smtClean="0"/>
              <a:t>3/20/2019</a:t>
            </a:fld>
            <a:endParaRPr lang="en-US"/>
          </a:p>
        </p:txBody>
      </p:sp>
      <p:sp>
        <p:nvSpPr>
          <p:cNvPr id="3" name="Footer Placeholder 2">
            <a:extLst>
              <a:ext uri="{FF2B5EF4-FFF2-40B4-BE49-F238E27FC236}">
                <a16:creationId xmlns:a16="http://schemas.microsoft.com/office/drawing/2014/main" id="{2D88EC6D-C7E4-4266-A13A-660969FE91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919C0C-E8F9-48A0-9C74-79020894FD17}"/>
              </a:ext>
            </a:extLst>
          </p:cNvPr>
          <p:cNvSpPr>
            <a:spLocks noGrp="1"/>
          </p:cNvSpPr>
          <p:nvPr>
            <p:ph type="sldNum" sz="quarter" idx="12"/>
          </p:nvPr>
        </p:nvSpPr>
        <p:spPr/>
        <p:txBody>
          <a:bodyPr/>
          <a:lstStyle/>
          <a:p>
            <a:fld id="{E3E4B8CD-E002-4A92-B72E-9DF7C3C1A291}" type="slidenum">
              <a:rPr lang="en-US" smtClean="0"/>
              <a:t>‹#›</a:t>
            </a:fld>
            <a:endParaRPr lang="en-US"/>
          </a:p>
        </p:txBody>
      </p:sp>
    </p:spTree>
    <p:extLst>
      <p:ext uri="{BB962C8B-B14F-4D97-AF65-F5344CB8AC3E}">
        <p14:creationId xmlns:p14="http://schemas.microsoft.com/office/powerpoint/2010/main" val="1098192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0AD61-1A56-429F-93C5-9E9AC4B59E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1564DD-10F5-4AC1-B277-5E93E35ABD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764CE0B-EBD8-4FEA-932D-EA50501090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20F191-AE45-49F0-983D-FFDE59CAE1AF}"/>
              </a:ext>
            </a:extLst>
          </p:cNvPr>
          <p:cNvSpPr>
            <a:spLocks noGrp="1"/>
          </p:cNvSpPr>
          <p:nvPr>
            <p:ph type="dt" sz="half" idx="10"/>
          </p:nvPr>
        </p:nvSpPr>
        <p:spPr/>
        <p:txBody>
          <a:bodyPr/>
          <a:lstStyle/>
          <a:p>
            <a:fld id="{47648194-E323-472A-A114-37CC10E89229}" type="datetimeFigureOut">
              <a:rPr lang="en-US" smtClean="0"/>
              <a:t>3/20/2019</a:t>
            </a:fld>
            <a:endParaRPr lang="en-US"/>
          </a:p>
        </p:txBody>
      </p:sp>
      <p:sp>
        <p:nvSpPr>
          <p:cNvPr id="6" name="Footer Placeholder 5">
            <a:extLst>
              <a:ext uri="{FF2B5EF4-FFF2-40B4-BE49-F238E27FC236}">
                <a16:creationId xmlns:a16="http://schemas.microsoft.com/office/drawing/2014/main" id="{090CDF4A-BCFE-4DE2-87D5-64932295D3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D0D1EE-F83F-4E89-A75C-B583C7DBD22F}"/>
              </a:ext>
            </a:extLst>
          </p:cNvPr>
          <p:cNvSpPr>
            <a:spLocks noGrp="1"/>
          </p:cNvSpPr>
          <p:nvPr>
            <p:ph type="sldNum" sz="quarter" idx="12"/>
          </p:nvPr>
        </p:nvSpPr>
        <p:spPr/>
        <p:txBody>
          <a:bodyPr/>
          <a:lstStyle/>
          <a:p>
            <a:fld id="{E3E4B8CD-E002-4A92-B72E-9DF7C3C1A291}" type="slidenum">
              <a:rPr lang="en-US" smtClean="0"/>
              <a:t>‹#›</a:t>
            </a:fld>
            <a:endParaRPr lang="en-US"/>
          </a:p>
        </p:txBody>
      </p:sp>
    </p:spTree>
    <p:extLst>
      <p:ext uri="{BB962C8B-B14F-4D97-AF65-F5344CB8AC3E}">
        <p14:creationId xmlns:p14="http://schemas.microsoft.com/office/powerpoint/2010/main" val="2963610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03EFB-727F-4754-87FD-94F44C21E9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685230-BE03-49DA-B44F-B487DEEC25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5B24AFC6-7AAA-488B-A823-0409A835F6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164DF6-E3ED-4466-A23B-0EFDAFE880FC}"/>
              </a:ext>
            </a:extLst>
          </p:cNvPr>
          <p:cNvSpPr>
            <a:spLocks noGrp="1"/>
          </p:cNvSpPr>
          <p:nvPr>
            <p:ph type="dt" sz="half" idx="10"/>
          </p:nvPr>
        </p:nvSpPr>
        <p:spPr/>
        <p:txBody>
          <a:bodyPr/>
          <a:lstStyle/>
          <a:p>
            <a:fld id="{47648194-E323-472A-A114-37CC10E89229}" type="datetimeFigureOut">
              <a:rPr lang="en-US" smtClean="0"/>
              <a:t>3/20/2019</a:t>
            </a:fld>
            <a:endParaRPr lang="en-US"/>
          </a:p>
        </p:txBody>
      </p:sp>
      <p:sp>
        <p:nvSpPr>
          <p:cNvPr id="6" name="Footer Placeholder 5">
            <a:extLst>
              <a:ext uri="{FF2B5EF4-FFF2-40B4-BE49-F238E27FC236}">
                <a16:creationId xmlns:a16="http://schemas.microsoft.com/office/drawing/2014/main" id="{A308A242-670F-41C5-BAE2-60F3410C7A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E1AC95-5DA0-4D88-9764-B255E38E0278}"/>
              </a:ext>
            </a:extLst>
          </p:cNvPr>
          <p:cNvSpPr>
            <a:spLocks noGrp="1"/>
          </p:cNvSpPr>
          <p:nvPr>
            <p:ph type="sldNum" sz="quarter" idx="12"/>
          </p:nvPr>
        </p:nvSpPr>
        <p:spPr/>
        <p:txBody>
          <a:bodyPr/>
          <a:lstStyle/>
          <a:p>
            <a:fld id="{E3E4B8CD-E002-4A92-B72E-9DF7C3C1A291}" type="slidenum">
              <a:rPr lang="en-US" smtClean="0"/>
              <a:t>‹#›</a:t>
            </a:fld>
            <a:endParaRPr lang="en-US"/>
          </a:p>
        </p:txBody>
      </p:sp>
    </p:spTree>
    <p:extLst>
      <p:ext uri="{BB962C8B-B14F-4D97-AF65-F5344CB8AC3E}">
        <p14:creationId xmlns:p14="http://schemas.microsoft.com/office/powerpoint/2010/main" val="21093969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alphaModFix amt="15000"/>
            <a:lum/>
          </a:blip>
          <a:srcRect/>
          <a:stretch>
            <a:fillRect t="-17000" b="-67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AF296A-29AC-434F-8E96-1817881753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E326CFA-2DB7-403D-8CF7-347739C63E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BA3E9-AFBC-497E-AB25-8C9C46F072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648194-E323-472A-A114-37CC10E89229}" type="datetimeFigureOut">
              <a:rPr lang="en-US" smtClean="0"/>
              <a:t>3/20/2019</a:t>
            </a:fld>
            <a:endParaRPr lang="en-US"/>
          </a:p>
        </p:txBody>
      </p:sp>
      <p:sp>
        <p:nvSpPr>
          <p:cNvPr id="5" name="Footer Placeholder 4">
            <a:extLst>
              <a:ext uri="{FF2B5EF4-FFF2-40B4-BE49-F238E27FC236}">
                <a16:creationId xmlns:a16="http://schemas.microsoft.com/office/drawing/2014/main" id="{BCA75B3B-1D91-4541-81AE-ADE01680A9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EC62F9C-3D9E-444D-ADA0-A88407708A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E4B8CD-E002-4A92-B72E-9DF7C3C1A291}" type="slidenum">
              <a:rPr lang="en-US" smtClean="0"/>
              <a:t>‹#›</a:t>
            </a:fld>
            <a:endParaRPr lang="en-US"/>
          </a:p>
        </p:txBody>
      </p:sp>
    </p:spTree>
    <p:extLst>
      <p:ext uri="{BB962C8B-B14F-4D97-AF65-F5344CB8AC3E}">
        <p14:creationId xmlns:p14="http://schemas.microsoft.com/office/powerpoint/2010/main" val="14927448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alphaModFix amt="15000"/>
            <a:lum/>
          </a:blip>
          <a:srcRect/>
          <a:stretch>
            <a:fillRect t="-17000" b="-67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0D1A6E-0FD1-4B4C-8D85-7F48260B9E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2E0D80F-8ACA-49DF-8D14-DDB355FF56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FF6F79-FBF7-4014-9FC8-D951B071D8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F5F9B8-3CC2-4D8D-9494-DF9C11626A6A}" type="datetimeFigureOut">
              <a:rPr lang="en-US" smtClean="0"/>
              <a:t>3/20/2019</a:t>
            </a:fld>
            <a:endParaRPr lang="en-US"/>
          </a:p>
        </p:txBody>
      </p:sp>
      <p:sp>
        <p:nvSpPr>
          <p:cNvPr id="5" name="Footer Placeholder 4">
            <a:extLst>
              <a:ext uri="{FF2B5EF4-FFF2-40B4-BE49-F238E27FC236}">
                <a16:creationId xmlns:a16="http://schemas.microsoft.com/office/drawing/2014/main" id="{6BE9E283-E8E8-435F-8874-79AFCC710E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DA52122-88A1-473A-988D-C0AD443845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632CF2-AE9D-4E44-89DF-E265D0E53209}" type="slidenum">
              <a:rPr lang="en-US" smtClean="0"/>
              <a:t>‹#›</a:t>
            </a:fld>
            <a:endParaRPr lang="en-US"/>
          </a:p>
        </p:txBody>
      </p:sp>
    </p:spTree>
    <p:extLst>
      <p:ext uri="{BB962C8B-B14F-4D97-AF65-F5344CB8AC3E}">
        <p14:creationId xmlns:p14="http://schemas.microsoft.com/office/powerpoint/2010/main" val="27661935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alphaModFix amt="15000"/>
            <a:lum/>
          </a:blip>
          <a:srcRect/>
          <a:stretch>
            <a:fillRect t="-17000" b="-67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0D1A6E-0FD1-4B4C-8D85-7F48260B9E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2E0D80F-8ACA-49DF-8D14-DDB355FF56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FF6F79-FBF7-4014-9FC8-D951B071D8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F5F9B8-3CC2-4D8D-9494-DF9C11626A6A}" type="datetimeFigureOut">
              <a:rPr lang="en-US" smtClean="0"/>
              <a:t>3/20/2019</a:t>
            </a:fld>
            <a:endParaRPr lang="en-US"/>
          </a:p>
        </p:txBody>
      </p:sp>
      <p:sp>
        <p:nvSpPr>
          <p:cNvPr id="5" name="Footer Placeholder 4">
            <a:extLst>
              <a:ext uri="{FF2B5EF4-FFF2-40B4-BE49-F238E27FC236}">
                <a16:creationId xmlns:a16="http://schemas.microsoft.com/office/drawing/2014/main" id="{6BE9E283-E8E8-435F-8874-79AFCC710E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DA52122-88A1-473A-988D-C0AD443845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632CF2-AE9D-4E44-89DF-E265D0E53209}" type="slidenum">
              <a:rPr lang="en-US" smtClean="0"/>
              <a:t>‹#›</a:t>
            </a:fld>
            <a:endParaRPr lang="en-US"/>
          </a:p>
        </p:txBody>
      </p:sp>
    </p:spTree>
    <p:extLst>
      <p:ext uri="{BB962C8B-B14F-4D97-AF65-F5344CB8AC3E}">
        <p14:creationId xmlns:p14="http://schemas.microsoft.com/office/powerpoint/2010/main" val="257623505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15.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6.png"/><Relationship Id="rId1" Type="http://schemas.openxmlformats.org/officeDocument/2006/relationships/slideLayout" Target="../slideLayouts/slideLayout15.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23.png"/><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4.jpe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26.png"/><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31.JPG"/></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32.jpg"/></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33.jpg"/></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34.jpg"/></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openxmlformats.org/officeDocument/2006/relationships/image" Target="../media/image35.jpeg"/></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15.xml"/><Relationship Id="rId5" Type="http://schemas.openxmlformats.org/officeDocument/2006/relationships/image" Target="../media/image37.png"/><Relationship Id="rId4" Type="http://schemas.openxmlformats.org/officeDocument/2006/relationships/image" Target="../media/image36.png"/></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openxmlformats.org/officeDocument/2006/relationships/image" Target="../media/image38.png"/></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15.xml"/><Relationship Id="rId4" Type="http://schemas.openxmlformats.org/officeDocument/2006/relationships/image" Target="../media/image39.jpeg"/></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15.xml"/><Relationship Id="rId4" Type="http://schemas.openxmlformats.org/officeDocument/2006/relationships/image" Target="../media/image40.jpeg"/></Relationships>
</file>

<file path=ppt/slides/_rels/slide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18.xml"/><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17.xml"/><Relationship Id="rId4" Type="http://schemas.openxmlformats.org/officeDocument/2006/relationships/image" Target="../media/image42.png"/></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15.xml"/><Relationship Id="rId4" Type="http://schemas.openxmlformats.org/officeDocument/2006/relationships/image" Target="../media/image44.png"/></Relationships>
</file>

<file path=ppt/slides/_rels/slide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13.xml"/><Relationship Id="rId5" Type="http://schemas.openxmlformats.org/officeDocument/2006/relationships/image" Target="../media/image46.jpeg"/><Relationship Id="rId4" Type="http://schemas.openxmlformats.org/officeDocument/2006/relationships/image" Target="../media/image45.jpeg"/></Relationships>
</file>

<file path=ppt/slides/_rels/slide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5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15.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6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4.xml"/><Relationship Id="rId1" Type="http://schemas.openxmlformats.org/officeDocument/2006/relationships/slideLayout" Target="../slideLayouts/slideLayout13.xml"/><Relationship Id="rId5" Type="http://schemas.openxmlformats.org/officeDocument/2006/relationships/image" Target="../media/image62.jpeg"/><Relationship Id="rId4" Type="http://schemas.openxmlformats.org/officeDocument/2006/relationships/image" Target="../media/image61.jpeg"/></Relationships>
</file>

<file path=ppt/slides/_rels/slide6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64.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3.xml"/><Relationship Id="rId5" Type="http://schemas.openxmlformats.org/officeDocument/2006/relationships/image" Target="../media/image68.png"/><Relationship Id="rId4" Type="http://schemas.openxmlformats.org/officeDocument/2006/relationships/image" Target="../media/image67.png"/></Relationships>
</file>

<file path=ppt/slides/_rels/slide71.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3" Type="http://schemas.openxmlformats.org/officeDocument/2006/relationships/image" Target="../media/image72.wmf"/><Relationship Id="rId2" Type="http://schemas.openxmlformats.org/officeDocument/2006/relationships/image" Target="../media/image71.png"/><Relationship Id="rId1" Type="http://schemas.openxmlformats.org/officeDocument/2006/relationships/slideLayout" Target="../slideLayouts/slideLayout15.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hyperlink" Target="mailto:brophymk@email.arizona.edu" TargetMode="Externa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7.png"/></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E8E5A-3FFE-406C-B9D2-696774377C3D}"/>
              </a:ext>
            </a:extLst>
          </p:cNvPr>
          <p:cNvSpPr>
            <a:spLocks noGrp="1"/>
          </p:cNvSpPr>
          <p:nvPr>
            <p:ph type="ctrTitle"/>
          </p:nvPr>
        </p:nvSpPr>
        <p:spPr/>
        <p:txBody>
          <a:bodyPr/>
          <a:lstStyle/>
          <a:p>
            <a:r>
              <a:rPr lang="en-US" b="1" dirty="0"/>
              <a:t>Epidemiology of </a:t>
            </a:r>
            <a:br>
              <a:rPr lang="en-US" b="1" dirty="0"/>
            </a:br>
            <a:r>
              <a:rPr lang="en-US" b="1" dirty="0"/>
              <a:t>Vector-borne Diseases</a:t>
            </a:r>
          </a:p>
        </p:txBody>
      </p:sp>
      <p:sp>
        <p:nvSpPr>
          <p:cNvPr id="3" name="Subtitle 2">
            <a:extLst>
              <a:ext uri="{FF2B5EF4-FFF2-40B4-BE49-F238E27FC236}">
                <a16:creationId xmlns:a16="http://schemas.microsoft.com/office/drawing/2014/main" id="{24F8E44B-95DC-4790-BBD1-12102B690BA8}"/>
              </a:ext>
            </a:extLst>
          </p:cNvPr>
          <p:cNvSpPr>
            <a:spLocks noGrp="1"/>
          </p:cNvSpPr>
          <p:nvPr>
            <p:ph type="subTitle" idx="1"/>
          </p:nvPr>
        </p:nvSpPr>
        <p:spPr/>
        <p:txBody>
          <a:bodyPr>
            <a:normAutofit/>
          </a:bodyPr>
          <a:lstStyle/>
          <a:p>
            <a:r>
              <a:rPr lang="en-US" dirty="0"/>
              <a:t>Maureen Brophy, MPH</a:t>
            </a:r>
          </a:p>
          <a:p>
            <a:r>
              <a:rPr lang="en-US" dirty="0"/>
              <a:t>Ph.D. Student</a:t>
            </a:r>
          </a:p>
        </p:txBody>
      </p:sp>
      <p:pic>
        <p:nvPicPr>
          <p:cNvPr id="1026" name="Picture 2" descr="Home">
            <a:extLst>
              <a:ext uri="{FF2B5EF4-FFF2-40B4-BE49-F238E27FC236}">
                <a16:creationId xmlns:a16="http://schemas.microsoft.com/office/drawing/2014/main" id="{22B57A63-5F8D-431D-A329-CD56BD74B1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625855"/>
            <a:ext cx="7056582" cy="1232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38567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t="-39000" b="-3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4F32A-8A97-4CAB-A8A5-8A12140D3188}"/>
              </a:ext>
            </a:extLst>
          </p:cNvPr>
          <p:cNvSpPr>
            <a:spLocks noGrp="1"/>
          </p:cNvSpPr>
          <p:nvPr>
            <p:ph type="title"/>
          </p:nvPr>
        </p:nvSpPr>
        <p:spPr/>
        <p:txBody>
          <a:bodyPr/>
          <a:lstStyle/>
          <a:p>
            <a:r>
              <a:rPr lang="en-US" dirty="0"/>
              <a:t>Mosquito Diseases</a:t>
            </a:r>
          </a:p>
        </p:txBody>
      </p:sp>
      <p:sp>
        <p:nvSpPr>
          <p:cNvPr id="3" name="Content Placeholder 2">
            <a:extLst>
              <a:ext uri="{FF2B5EF4-FFF2-40B4-BE49-F238E27FC236}">
                <a16:creationId xmlns:a16="http://schemas.microsoft.com/office/drawing/2014/main" id="{A583B56A-B739-4233-A5BF-1BA9CE5C969B}"/>
              </a:ext>
            </a:extLst>
          </p:cNvPr>
          <p:cNvSpPr>
            <a:spLocks noGrp="1"/>
          </p:cNvSpPr>
          <p:nvPr>
            <p:ph idx="1"/>
          </p:nvPr>
        </p:nvSpPr>
        <p:spPr/>
        <p:txBody>
          <a:bodyPr/>
          <a:lstStyle/>
          <a:p>
            <a:r>
              <a:rPr lang="en-US" dirty="0"/>
              <a:t>Most mosquitoes cannot transmit diseases</a:t>
            </a:r>
          </a:p>
          <a:p>
            <a:endParaRPr lang="en-US" dirty="0"/>
          </a:p>
          <a:p>
            <a:r>
              <a:rPr lang="en-US" dirty="0"/>
              <a:t>Mosquitoes that can transmit certain diseases cannot do so everywhere they are found- depends on environment</a:t>
            </a:r>
          </a:p>
        </p:txBody>
      </p:sp>
    </p:spTree>
    <p:extLst>
      <p:ext uri="{BB962C8B-B14F-4D97-AF65-F5344CB8AC3E}">
        <p14:creationId xmlns:p14="http://schemas.microsoft.com/office/powerpoint/2010/main" val="3344313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t="-39000" b="-3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6431E-384E-4EBC-BCEE-BB138E080E10}"/>
              </a:ext>
            </a:extLst>
          </p:cNvPr>
          <p:cNvSpPr>
            <a:spLocks noGrp="1"/>
          </p:cNvSpPr>
          <p:nvPr>
            <p:ph type="title"/>
          </p:nvPr>
        </p:nvSpPr>
        <p:spPr/>
        <p:txBody>
          <a:bodyPr/>
          <a:lstStyle/>
          <a:p>
            <a:r>
              <a:rPr lang="en-US" dirty="0"/>
              <a:t>Mosquito Diseases</a:t>
            </a:r>
          </a:p>
        </p:txBody>
      </p:sp>
      <p:sp>
        <p:nvSpPr>
          <p:cNvPr id="3" name="Content Placeholder 2">
            <a:extLst>
              <a:ext uri="{FF2B5EF4-FFF2-40B4-BE49-F238E27FC236}">
                <a16:creationId xmlns:a16="http://schemas.microsoft.com/office/drawing/2014/main" id="{A4A5BC75-0049-4A40-8A7C-97073B289E9B}"/>
              </a:ext>
            </a:extLst>
          </p:cNvPr>
          <p:cNvSpPr>
            <a:spLocks noGrp="1"/>
          </p:cNvSpPr>
          <p:nvPr>
            <p:ph idx="1"/>
          </p:nvPr>
        </p:nvSpPr>
        <p:spPr/>
        <p:txBody>
          <a:bodyPr/>
          <a:lstStyle/>
          <a:p>
            <a:r>
              <a:rPr lang="en-US" dirty="0"/>
              <a:t>Mosquitoes can transmit different types of pathogens</a:t>
            </a:r>
          </a:p>
          <a:p>
            <a:endParaRPr lang="en-US" dirty="0"/>
          </a:p>
          <a:p>
            <a:r>
              <a:rPr lang="en-US" dirty="0"/>
              <a:t>Viruses</a:t>
            </a:r>
          </a:p>
          <a:p>
            <a:r>
              <a:rPr lang="en-US" dirty="0"/>
              <a:t>Bacteria</a:t>
            </a:r>
          </a:p>
          <a:p>
            <a:r>
              <a:rPr lang="en-US" dirty="0"/>
              <a:t>Parasites</a:t>
            </a:r>
          </a:p>
        </p:txBody>
      </p:sp>
      <p:pic>
        <p:nvPicPr>
          <p:cNvPr id="10242" name="Picture 2" descr="Image result for virus bacteria parasite">
            <a:extLst>
              <a:ext uri="{FF2B5EF4-FFF2-40B4-BE49-F238E27FC236}">
                <a16:creationId xmlns:a16="http://schemas.microsoft.com/office/drawing/2014/main" id="{7F5713C2-29D5-4B49-8343-FF18B50C44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6282" y="2644632"/>
            <a:ext cx="6019800" cy="3914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89945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2" name="Picture 2" descr="Aedes aegypti">
            <a:extLst>
              <a:ext uri="{FF2B5EF4-FFF2-40B4-BE49-F238E27FC236}">
                <a16:creationId xmlns:a16="http://schemas.microsoft.com/office/drawing/2014/main" id="{76F707B3-5976-46B4-AE97-153F434BF8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319088"/>
            <a:ext cx="9753600" cy="62198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FBE9862-6420-475B-BE74-EB2D935AE89B}"/>
              </a:ext>
            </a:extLst>
          </p:cNvPr>
          <p:cNvSpPr/>
          <p:nvPr/>
        </p:nvSpPr>
        <p:spPr>
          <a:xfrm>
            <a:off x="842890" y="5775174"/>
            <a:ext cx="1274323" cy="461665"/>
          </a:xfrm>
          <a:prstGeom prst="rect">
            <a:avLst/>
          </a:prstGeom>
        </p:spPr>
        <p:txBody>
          <a:bodyPr wrap="none">
            <a:spAutoFit/>
          </a:bodyPr>
          <a:lstStyle/>
          <a:p>
            <a:r>
              <a:rPr lang="en-US" sz="2400" b="1" dirty="0">
                <a:latin typeface="Lato"/>
              </a:rPr>
              <a:t>Malaria</a:t>
            </a:r>
            <a:endParaRPr lang="en-US" sz="2400" dirty="0"/>
          </a:p>
        </p:txBody>
      </p:sp>
      <p:sp>
        <p:nvSpPr>
          <p:cNvPr id="4" name="Rectangle 3">
            <a:extLst>
              <a:ext uri="{FF2B5EF4-FFF2-40B4-BE49-F238E27FC236}">
                <a16:creationId xmlns:a16="http://schemas.microsoft.com/office/drawing/2014/main" id="{EF4F01D3-E3E5-40FF-8463-BE56777AB60F}"/>
              </a:ext>
            </a:extLst>
          </p:cNvPr>
          <p:cNvSpPr/>
          <p:nvPr/>
        </p:nvSpPr>
        <p:spPr>
          <a:xfrm>
            <a:off x="3048000" y="1859340"/>
            <a:ext cx="1625600" cy="461665"/>
          </a:xfrm>
          <a:prstGeom prst="rect">
            <a:avLst/>
          </a:prstGeom>
        </p:spPr>
        <p:txBody>
          <a:bodyPr wrap="square">
            <a:spAutoFit/>
          </a:bodyPr>
          <a:lstStyle/>
          <a:p>
            <a:r>
              <a:rPr lang="en-US" sz="2400" b="1" i="0" u="none" strike="noStrike" dirty="0">
                <a:effectLst/>
                <a:latin typeface="Lato"/>
              </a:rPr>
              <a:t>Zika Virus</a:t>
            </a:r>
            <a:endParaRPr lang="en-US" sz="2400" b="1" dirty="0">
              <a:latin typeface="Lato"/>
            </a:endParaRPr>
          </a:p>
        </p:txBody>
      </p:sp>
      <p:sp>
        <p:nvSpPr>
          <p:cNvPr id="6" name="Rectangle 5">
            <a:extLst>
              <a:ext uri="{FF2B5EF4-FFF2-40B4-BE49-F238E27FC236}">
                <a16:creationId xmlns:a16="http://schemas.microsoft.com/office/drawing/2014/main" id="{7C58816E-E2CE-4FB1-9F77-3C2161B9144C}"/>
              </a:ext>
            </a:extLst>
          </p:cNvPr>
          <p:cNvSpPr/>
          <p:nvPr/>
        </p:nvSpPr>
        <p:spPr>
          <a:xfrm>
            <a:off x="8221003" y="3717545"/>
            <a:ext cx="2087431" cy="461665"/>
          </a:xfrm>
          <a:prstGeom prst="rect">
            <a:avLst/>
          </a:prstGeom>
        </p:spPr>
        <p:txBody>
          <a:bodyPr wrap="none">
            <a:spAutoFit/>
          </a:bodyPr>
          <a:lstStyle/>
          <a:p>
            <a:r>
              <a:rPr lang="en-US" sz="2400" b="1" dirty="0">
                <a:latin typeface="Lato"/>
              </a:rPr>
              <a:t>Chikungunya</a:t>
            </a:r>
          </a:p>
        </p:txBody>
      </p:sp>
      <p:sp>
        <p:nvSpPr>
          <p:cNvPr id="7" name="Rectangle 6">
            <a:extLst>
              <a:ext uri="{FF2B5EF4-FFF2-40B4-BE49-F238E27FC236}">
                <a16:creationId xmlns:a16="http://schemas.microsoft.com/office/drawing/2014/main" id="{D1CCE9EE-69A1-4D31-939E-974AC60142BF}"/>
              </a:ext>
            </a:extLst>
          </p:cNvPr>
          <p:cNvSpPr/>
          <p:nvPr/>
        </p:nvSpPr>
        <p:spPr>
          <a:xfrm>
            <a:off x="842890" y="471637"/>
            <a:ext cx="2530116" cy="461665"/>
          </a:xfrm>
          <a:prstGeom prst="rect">
            <a:avLst/>
          </a:prstGeom>
        </p:spPr>
        <p:txBody>
          <a:bodyPr wrap="none">
            <a:spAutoFit/>
          </a:bodyPr>
          <a:lstStyle/>
          <a:p>
            <a:r>
              <a:rPr lang="en-US" sz="2400" b="1" dirty="0">
                <a:latin typeface="Lato"/>
              </a:rPr>
              <a:t>Dog Heartworm</a:t>
            </a:r>
          </a:p>
        </p:txBody>
      </p:sp>
      <p:sp>
        <p:nvSpPr>
          <p:cNvPr id="8" name="Rectangle 7">
            <a:extLst>
              <a:ext uri="{FF2B5EF4-FFF2-40B4-BE49-F238E27FC236}">
                <a16:creationId xmlns:a16="http://schemas.microsoft.com/office/drawing/2014/main" id="{51D3DE15-41FE-4EAA-8A33-F145BCD32359}"/>
              </a:ext>
            </a:extLst>
          </p:cNvPr>
          <p:cNvSpPr/>
          <p:nvPr/>
        </p:nvSpPr>
        <p:spPr>
          <a:xfrm>
            <a:off x="1395286" y="2779961"/>
            <a:ext cx="1308371" cy="461665"/>
          </a:xfrm>
          <a:prstGeom prst="rect">
            <a:avLst/>
          </a:prstGeom>
        </p:spPr>
        <p:txBody>
          <a:bodyPr wrap="none">
            <a:spAutoFit/>
          </a:bodyPr>
          <a:lstStyle/>
          <a:p>
            <a:r>
              <a:rPr lang="en-US" sz="2400" b="1" dirty="0">
                <a:latin typeface="Lato"/>
              </a:rPr>
              <a:t>Dengue</a:t>
            </a:r>
          </a:p>
        </p:txBody>
      </p:sp>
      <p:sp>
        <p:nvSpPr>
          <p:cNvPr id="9" name="Rectangle 8">
            <a:extLst>
              <a:ext uri="{FF2B5EF4-FFF2-40B4-BE49-F238E27FC236}">
                <a16:creationId xmlns:a16="http://schemas.microsoft.com/office/drawing/2014/main" id="{19B2FB30-627D-4BA8-83C8-CEA75B9BC57F}"/>
              </a:ext>
            </a:extLst>
          </p:cNvPr>
          <p:cNvSpPr/>
          <p:nvPr/>
        </p:nvSpPr>
        <p:spPr>
          <a:xfrm>
            <a:off x="8812068" y="2588552"/>
            <a:ext cx="1984646" cy="461665"/>
          </a:xfrm>
          <a:prstGeom prst="rect">
            <a:avLst/>
          </a:prstGeom>
        </p:spPr>
        <p:txBody>
          <a:bodyPr wrap="none">
            <a:spAutoFit/>
          </a:bodyPr>
          <a:lstStyle/>
          <a:p>
            <a:r>
              <a:rPr lang="en-US" sz="2400" b="1" dirty="0">
                <a:latin typeface="Lato"/>
              </a:rPr>
              <a:t>Yellow Fever</a:t>
            </a:r>
          </a:p>
        </p:txBody>
      </p:sp>
      <p:sp>
        <p:nvSpPr>
          <p:cNvPr id="10" name="Rectangle 9">
            <a:extLst>
              <a:ext uri="{FF2B5EF4-FFF2-40B4-BE49-F238E27FC236}">
                <a16:creationId xmlns:a16="http://schemas.microsoft.com/office/drawing/2014/main" id="{606C7C5D-A0D4-4238-AA83-85EA230F446C}"/>
              </a:ext>
            </a:extLst>
          </p:cNvPr>
          <p:cNvSpPr/>
          <p:nvPr/>
        </p:nvSpPr>
        <p:spPr>
          <a:xfrm>
            <a:off x="726801" y="4536996"/>
            <a:ext cx="4118115" cy="461665"/>
          </a:xfrm>
          <a:prstGeom prst="rect">
            <a:avLst/>
          </a:prstGeom>
        </p:spPr>
        <p:txBody>
          <a:bodyPr wrap="none">
            <a:spAutoFit/>
          </a:bodyPr>
          <a:lstStyle/>
          <a:p>
            <a:r>
              <a:rPr lang="en-US" sz="2400" b="1" dirty="0">
                <a:latin typeface="Lato"/>
              </a:rPr>
              <a:t>Eastern Equine Encephalitis</a:t>
            </a:r>
          </a:p>
        </p:txBody>
      </p:sp>
      <p:sp>
        <p:nvSpPr>
          <p:cNvPr id="11" name="Rectangle 10">
            <a:extLst>
              <a:ext uri="{FF2B5EF4-FFF2-40B4-BE49-F238E27FC236}">
                <a16:creationId xmlns:a16="http://schemas.microsoft.com/office/drawing/2014/main" id="{D9027BA1-B441-413F-8FDE-7994A7E44E85}"/>
              </a:ext>
            </a:extLst>
          </p:cNvPr>
          <p:cNvSpPr/>
          <p:nvPr/>
        </p:nvSpPr>
        <p:spPr>
          <a:xfrm>
            <a:off x="8945663" y="4888407"/>
            <a:ext cx="3201839" cy="461665"/>
          </a:xfrm>
          <a:prstGeom prst="rect">
            <a:avLst/>
          </a:prstGeom>
        </p:spPr>
        <p:txBody>
          <a:bodyPr wrap="none">
            <a:spAutoFit/>
          </a:bodyPr>
          <a:lstStyle/>
          <a:p>
            <a:r>
              <a:rPr lang="en-US" sz="2400" b="1" dirty="0">
                <a:latin typeface="Lato"/>
              </a:rPr>
              <a:t>St. Louis Encephalitis</a:t>
            </a:r>
          </a:p>
        </p:txBody>
      </p:sp>
      <p:sp>
        <p:nvSpPr>
          <p:cNvPr id="12" name="Rectangle 11">
            <a:extLst>
              <a:ext uri="{FF2B5EF4-FFF2-40B4-BE49-F238E27FC236}">
                <a16:creationId xmlns:a16="http://schemas.microsoft.com/office/drawing/2014/main" id="{140CC3A3-E9F7-4637-A40B-2A50D98E2603}"/>
              </a:ext>
            </a:extLst>
          </p:cNvPr>
          <p:cNvSpPr/>
          <p:nvPr/>
        </p:nvSpPr>
        <p:spPr>
          <a:xfrm>
            <a:off x="4833892" y="840969"/>
            <a:ext cx="3253198" cy="461665"/>
          </a:xfrm>
          <a:prstGeom prst="rect">
            <a:avLst/>
          </a:prstGeom>
        </p:spPr>
        <p:txBody>
          <a:bodyPr wrap="none">
            <a:spAutoFit/>
          </a:bodyPr>
          <a:lstStyle/>
          <a:p>
            <a:r>
              <a:rPr lang="en-US" sz="2400" b="1" dirty="0" err="1">
                <a:latin typeface="Lato"/>
              </a:rPr>
              <a:t>LaCrosse</a:t>
            </a:r>
            <a:r>
              <a:rPr lang="en-US" sz="2400" b="1" dirty="0">
                <a:latin typeface="Lato"/>
              </a:rPr>
              <a:t> Encephalitis</a:t>
            </a:r>
          </a:p>
        </p:txBody>
      </p:sp>
      <p:sp>
        <p:nvSpPr>
          <p:cNvPr id="13" name="Rectangle 12">
            <a:extLst>
              <a:ext uri="{FF2B5EF4-FFF2-40B4-BE49-F238E27FC236}">
                <a16:creationId xmlns:a16="http://schemas.microsoft.com/office/drawing/2014/main" id="{EA5E7BEC-5030-4E26-B487-8093CF6517C7}"/>
              </a:ext>
            </a:extLst>
          </p:cNvPr>
          <p:cNvSpPr/>
          <p:nvPr/>
        </p:nvSpPr>
        <p:spPr>
          <a:xfrm>
            <a:off x="3963684" y="6006007"/>
            <a:ext cx="4257319" cy="461665"/>
          </a:xfrm>
          <a:prstGeom prst="rect">
            <a:avLst/>
          </a:prstGeom>
        </p:spPr>
        <p:txBody>
          <a:bodyPr wrap="none">
            <a:spAutoFit/>
          </a:bodyPr>
          <a:lstStyle/>
          <a:p>
            <a:r>
              <a:rPr lang="en-US" sz="2400" b="1" dirty="0">
                <a:latin typeface="Lato"/>
              </a:rPr>
              <a:t>Western Equine Encephalitis</a:t>
            </a:r>
          </a:p>
        </p:txBody>
      </p:sp>
      <p:sp>
        <p:nvSpPr>
          <p:cNvPr id="14" name="Rectangle 13">
            <a:extLst>
              <a:ext uri="{FF2B5EF4-FFF2-40B4-BE49-F238E27FC236}">
                <a16:creationId xmlns:a16="http://schemas.microsoft.com/office/drawing/2014/main" id="{0DD7F1C9-77DB-4CA0-B510-9F3EBB6B546E}"/>
              </a:ext>
            </a:extLst>
          </p:cNvPr>
          <p:cNvSpPr/>
          <p:nvPr/>
        </p:nvSpPr>
        <p:spPr>
          <a:xfrm>
            <a:off x="9126025" y="1083025"/>
            <a:ext cx="2400657" cy="461665"/>
          </a:xfrm>
          <a:prstGeom prst="rect">
            <a:avLst/>
          </a:prstGeom>
        </p:spPr>
        <p:txBody>
          <a:bodyPr wrap="none">
            <a:spAutoFit/>
          </a:bodyPr>
          <a:lstStyle/>
          <a:p>
            <a:r>
              <a:rPr lang="en-US" sz="2400" b="1" dirty="0">
                <a:latin typeface="Lato"/>
              </a:rPr>
              <a:t>West Nile Virus</a:t>
            </a:r>
          </a:p>
        </p:txBody>
      </p:sp>
      <p:sp>
        <p:nvSpPr>
          <p:cNvPr id="2" name="Rectangle 1">
            <a:extLst>
              <a:ext uri="{FF2B5EF4-FFF2-40B4-BE49-F238E27FC236}">
                <a16:creationId xmlns:a16="http://schemas.microsoft.com/office/drawing/2014/main" id="{574AE746-7983-4286-8173-94EC6956945F}"/>
              </a:ext>
            </a:extLst>
          </p:cNvPr>
          <p:cNvSpPr/>
          <p:nvPr/>
        </p:nvSpPr>
        <p:spPr>
          <a:xfrm>
            <a:off x="8691418" y="5775174"/>
            <a:ext cx="2419927" cy="958135"/>
          </a:xfrm>
          <a:prstGeom prst="rect">
            <a:avLst/>
          </a:prstGeom>
          <a:solidFill>
            <a:schemeClr val="bg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3528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500"/>
                                  </p:stCondLst>
                                  <p:childTnLst>
                                    <p:set>
                                      <p:cBhvr>
                                        <p:cTn id="12" dur="1" fill="hold">
                                          <p:stCondLst>
                                            <p:cond delay="0"/>
                                          </p:stCondLst>
                                        </p:cTn>
                                        <p:tgtEl>
                                          <p:spTgt spid="12"/>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500"/>
                                  </p:stCondLst>
                                  <p:childTnLst>
                                    <p:set>
                                      <p:cBhvr>
                                        <p:cTn id="15" dur="1" fill="hold">
                                          <p:stCondLst>
                                            <p:cond delay="0"/>
                                          </p:stCondLst>
                                        </p:cTn>
                                        <p:tgtEl>
                                          <p:spTgt spid="11"/>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500"/>
                                  </p:stCondLst>
                                  <p:childTnLst>
                                    <p:set>
                                      <p:cBhvr>
                                        <p:cTn id="18" dur="1" fill="hold">
                                          <p:stCondLst>
                                            <p:cond delay="0"/>
                                          </p:stCondLst>
                                        </p:cTn>
                                        <p:tgtEl>
                                          <p:spTgt spid="9"/>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grpId="0" nodeType="afterEffect">
                                  <p:stCondLst>
                                    <p:cond delay="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grpId="0" nodeType="afterEffect">
                                  <p:stCondLst>
                                    <p:cond delay="500"/>
                                  </p:stCondLst>
                                  <p:childTnLst>
                                    <p:set>
                                      <p:cBhvr>
                                        <p:cTn id="24" dur="1" fill="hold">
                                          <p:stCondLst>
                                            <p:cond delay="0"/>
                                          </p:stCondLst>
                                        </p:cTn>
                                        <p:tgtEl>
                                          <p:spTgt spid="10"/>
                                        </p:tgtEl>
                                        <p:attrNameLst>
                                          <p:attrName>style.visibility</p:attrName>
                                        </p:attrNameLst>
                                      </p:cBhvr>
                                      <p:to>
                                        <p:strVal val="visible"/>
                                      </p:to>
                                    </p:set>
                                  </p:childTnLst>
                                </p:cTn>
                              </p:par>
                            </p:childTnLst>
                          </p:cTn>
                        </p:par>
                        <p:par>
                          <p:cTn id="25" fill="hold">
                            <p:stCondLst>
                              <p:cond delay="3500"/>
                            </p:stCondLst>
                            <p:childTnLst>
                              <p:par>
                                <p:cTn id="26" presetID="1" presetClass="entr" presetSubtype="0" fill="hold" grpId="0" nodeType="afterEffect">
                                  <p:stCondLst>
                                    <p:cond delay="500"/>
                                  </p:stCondLst>
                                  <p:childTnLst>
                                    <p:set>
                                      <p:cBhvr>
                                        <p:cTn id="27" dur="1" fill="hold">
                                          <p:stCondLst>
                                            <p:cond delay="0"/>
                                          </p:stCondLst>
                                        </p:cTn>
                                        <p:tgtEl>
                                          <p:spTgt spid="4"/>
                                        </p:tgtEl>
                                        <p:attrNameLst>
                                          <p:attrName>style.visibility</p:attrName>
                                        </p:attrNameLst>
                                      </p:cBhvr>
                                      <p:to>
                                        <p:strVal val="visible"/>
                                      </p:to>
                                    </p:set>
                                  </p:childTnLst>
                                </p:cTn>
                              </p:par>
                            </p:childTnLst>
                          </p:cTn>
                        </p:par>
                        <p:par>
                          <p:cTn id="28" fill="hold">
                            <p:stCondLst>
                              <p:cond delay="4000"/>
                            </p:stCondLst>
                            <p:childTnLst>
                              <p:par>
                                <p:cTn id="29" presetID="1" presetClass="entr" presetSubtype="0" fill="hold" grpId="0" nodeType="afterEffect">
                                  <p:stCondLst>
                                    <p:cond delay="500"/>
                                  </p:stCondLst>
                                  <p:childTnLst>
                                    <p:set>
                                      <p:cBhvr>
                                        <p:cTn id="30" dur="1" fill="hold">
                                          <p:stCondLst>
                                            <p:cond delay="0"/>
                                          </p:stCondLst>
                                        </p:cTn>
                                        <p:tgtEl>
                                          <p:spTgt spid="6"/>
                                        </p:tgtEl>
                                        <p:attrNameLst>
                                          <p:attrName>style.visibility</p:attrName>
                                        </p:attrNameLst>
                                      </p:cBhvr>
                                      <p:to>
                                        <p:strVal val="visible"/>
                                      </p:to>
                                    </p:set>
                                  </p:childTnLst>
                                </p:cTn>
                              </p:par>
                            </p:childTnLst>
                          </p:cTn>
                        </p:par>
                        <p:par>
                          <p:cTn id="31" fill="hold">
                            <p:stCondLst>
                              <p:cond delay="4500"/>
                            </p:stCondLst>
                            <p:childTnLst>
                              <p:par>
                                <p:cTn id="32" presetID="1" presetClass="entr" presetSubtype="0" fill="hold" grpId="0" nodeType="afterEffect">
                                  <p:stCondLst>
                                    <p:cond delay="500"/>
                                  </p:stCondLst>
                                  <p:childTnLst>
                                    <p:set>
                                      <p:cBhvr>
                                        <p:cTn id="33" dur="1" fill="hold">
                                          <p:stCondLst>
                                            <p:cond delay="0"/>
                                          </p:stCondLst>
                                        </p:cTn>
                                        <p:tgtEl>
                                          <p:spTgt spid="13"/>
                                        </p:tgtEl>
                                        <p:attrNameLst>
                                          <p:attrName>style.visibility</p:attrName>
                                        </p:attrNameLst>
                                      </p:cBhvr>
                                      <p:to>
                                        <p:strVal val="visible"/>
                                      </p:to>
                                    </p:set>
                                  </p:childTnLst>
                                </p:cTn>
                              </p:par>
                            </p:childTnLst>
                          </p:cTn>
                        </p:par>
                        <p:par>
                          <p:cTn id="34" fill="hold">
                            <p:stCondLst>
                              <p:cond delay="5000"/>
                            </p:stCondLst>
                            <p:childTnLst>
                              <p:par>
                                <p:cTn id="35" presetID="1" presetClass="entr" presetSubtype="0" fill="hold" grpId="0" nodeType="afterEffect">
                                  <p:stCondLst>
                                    <p:cond delay="50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6" grpId="0"/>
      <p:bldP spid="7" grpId="0"/>
      <p:bldP spid="8" grpId="0"/>
      <p:bldP spid="9" grpId="0"/>
      <p:bldP spid="10" grpId="0"/>
      <p:bldP spid="11" grpId="0"/>
      <p:bldP spid="12" grpId="0"/>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blip>
          <a:srcRect/>
          <a:stretch>
            <a:fillRect t="-39000" b="-3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err="1"/>
              <a:t>Culex</a:t>
            </a:r>
            <a:r>
              <a:rPr lang="en-US" dirty="0"/>
              <a:t> Species</a:t>
            </a:r>
            <a:endParaRPr lang="en-US" i="1"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1371600"/>
            <a:ext cx="6781800" cy="5086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34236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t="-39000" b="-3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70270-6A98-4E49-9342-7875C13036E3}"/>
              </a:ext>
            </a:extLst>
          </p:cNvPr>
          <p:cNvSpPr>
            <a:spLocks noGrp="1"/>
          </p:cNvSpPr>
          <p:nvPr>
            <p:ph type="title"/>
          </p:nvPr>
        </p:nvSpPr>
        <p:spPr/>
        <p:txBody>
          <a:bodyPr/>
          <a:lstStyle/>
          <a:p>
            <a:r>
              <a:rPr lang="en-US" i="1" dirty="0"/>
              <a:t>Culex</a:t>
            </a:r>
            <a:r>
              <a:rPr lang="en-US" dirty="0"/>
              <a:t> Species</a:t>
            </a:r>
            <a:endParaRPr lang="en-US" i="1" dirty="0"/>
          </a:p>
        </p:txBody>
      </p:sp>
      <p:sp>
        <p:nvSpPr>
          <p:cNvPr id="3" name="Content Placeholder 2">
            <a:extLst>
              <a:ext uri="{FF2B5EF4-FFF2-40B4-BE49-F238E27FC236}">
                <a16:creationId xmlns:a16="http://schemas.microsoft.com/office/drawing/2014/main" id="{DF5F4EA5-4189-4D10-9FA1-55C641AC63F8}"/>
              </a:ext>
            </a:extLst>
          </p:cNvPr>
          <p:cNvSpPr>
            <a:spLocks noGrp="1"/>
          </p:cNvSpPr>
          <p:nvPr>
            <p:ph sz="half" idx="1"/>
          </p:nvPr>
        </p:nvSpPr>
        <p:spPr/>
        <p:txBody>
          <a:bodyPr>
            <a:normAutofit lnSpcReduction="10000"/>
          </a:bodyPr>
          <a:lstStyle/>
          <a:p>
            <a:r>
              <a:rPr lang="en-US" dirty="0"/>
              <a:t>Transmits WNV and SLEV</a:t>
            </a:r>
          </a:p>
          <a:p>
            <a:r>
              <a:rPr lang="en-US" dirty="0"/>
              <a:t>Prefer to feed on birds</a:t>
            </a:r>
          </a:p>
          <a:p>
            <a:r>
              <a:rPr lang="en-US" dirty="0"/>
              <a:t>Live in or sewage systems, irrigated fields, man made containers</a:t>
            </a:r>
          </a:p>
          <a:p>
            <a:r>
              <a:rPr lang="en-US" dirty="0"/>
              <a:t>Dawn and dusk biters</a:t>
            </a:r>
          </a:p>
          <a:p>
            <a:r>
              <a:rPr lang="en-US" dirty="0"/>
              <a:t>Lay “raft” of eggs in still water</a:t>
            </a:r>
          </a:p>
          <a:p>
            <a:r>
              <a:rPr lang="en-US" dirty="0"/>
              <a:t>Can survive colder temperatures by hiding out indoors and other protected areas</a:t>
            </a:r>
          </a:p>
          <a:p>
            <a:endParaRPr lang="en-US" dirty="0"/>
          </a:p>
        </p:txBody>
      </p:sp>
      <p:pic>
        <p:nvPicPr>
          <p:cNvPr id="5" name="Picture 2">
            <a:extLst>
              <a:ext uri="{FF2B5EF4-FFF2-40B4-BE49-F238E27FC236}">
                <a16:creationId xmlns:a16="http://schemas.microsoft.com/office/drawing/2014/main" id="{027A3ED8-6A66-4EFD-879F-537E1E2901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4910" y="997527"/>
            <a:ext cx="3286125"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a:extLst>
              <a:ext uri="{FF2B5EF4-FFF2-40B4-BE49-F238E27FC236}">
                <a16:creationId xmlns:a16="http://schemas.microsoft.com/office/drawing/2014/main" id="{388ED781-64A1-4DCB-AEA0-42C5208265D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34909" y="3885203"/>
            <a:ext cx="2781300" cy="2158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13690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blip>
          <a:srcRect/>
          <a:stretch>
            <a:fillRect t="-39000" b="-39000"/>
          </a:stretch>
        </a:blipFill>
        <a:effectLst/>
      </p:bgPr>
    </p:bg>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56724"/>
          <a:stretch/>
        </p:blipFill>
        <p:spPr bwMode="auto">
          <a:xfrm>
            <a:off x="2971800" y="1371601"/>
            <a:ext cx="4220936" cy="458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51594" r="50000"/>
          <a:stretch/>
        </p:blipFill>
        <p:spPr bwMode="auto">
          <a:xfrm>
            <a:off x="7391400" y="1447800"/>
            <a:ext cx="2882811" cy="4039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a:extLst>
              <a:ext uri="{FF2B5EF4-FFF2-40B4-BE49-F238E27FC236}">
                <a16:creationId xmlns:a16="http://schemas.microsoft.com/office/drawing/2014/main" id="{FC11327B-7A11-4C58-925D-383FFC690983}"/>
              </a:ext>
            </a:extLst>
          </p:cNvPr>
          <p:cNvSpPr>
            <a:spLocks noGrp="1"/>
          </p:cNvSpPr>
          <p:nvPr>
            <p:ph type="title"/>
          </p:nvPr>
        </p:nvSpPr>
        <p:spPr/>
        <p:txBody>
          <a:bodyPr/>
          <a:lstStyle/>
          <a:p>
            <a:r>
              <a:rPr lang="en-US" i="1" dirty="0"/>
              <a:t>Culex</a:t>
            </a:r>
            <a:r>
              <a:rPr lang="en-US" dirty="0"/>
              <a:t> in US</a:t>
            </a:r>
            <a:endParaRPr lang="en-US" i="1" dirty="0"/>
          </a:p>
        </p:txBody>
      </p:sp>
    </p:spTree>
    <p:extLst>
      <p:ext uri="{BB962C8B-B14F-4D97-AF65-F5344CB8AC3E}">
        <p14:creationId xmlns:p14="http://schemas.microsoft.com/office/powerpoint/2010/main" val="42771479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2" name="Picture 2" descr="Aedes aegypti">
            <a:extLst>
              <a:ext uri="{FF2B5EF4-FFF2-40B4-BE49-F238E27FC236}">
                <a16:creationId xmlns:a16="http://schemas.microsoft.com/office/drawing/2014/main" id="{76F707B3-5976-46B4-AE97-153F434BF8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319088"/>
            <a:ext cx="9753600" cy="621982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1CCE9EE-69A1-4D31-939E-974AC60142BF}"/>
              </a:ext>
            </a:extLst>
          </p:cNvPr>
          <p:cNvSpPr/>
          <p:nvPr/>
        </p:nvSpPr>
        <p:spPr>
          <a:xfrm>
            <a:off x="842890" y="471637"/>
            <a:ext cx="2530116" cy="461665"/>
          </a:xfrm>
          <a:prstGeom prst="rect">
            <a:avLst/>
          </a:prstGeom>
        </p:spPr>
        <p:txBody>
          <a:bodyPr wrap="none">
            <a:spAutoFit/>
          </a:bodyPr>
          <a:lstStyle/>
          <a:p>
            <a:r>
              <a:rPr lang="en-US" sz="2400" b="1" dirty="0">
                <a:latin typeface="Lato"/>
              </a:rPr>
              <a:t>Dog Heartworm</a:t>
            </a:r>
          </a:p>
        </p:txBody>
      </p:sp>
      <p:sp>
        <p:nvSpPr>
          <p:cNvPr id="11" name="Rectangle 10">
            <a:extLst>
              <a:ext uri="{FF2B5EF4-FFF2-40B4-BE49-F238E27FC236}">
                <a16:creationId xmlns:a16="http://schemas.microsoft.com/office/drawing/2014/main" id="{D9027BA1-B441-413F-8FDE-7994A7E44E85}"/>
              </a:ext>
            </a:extLst>
          </p:cNvPr>
          <p:cNvSpPr/>
          <p:nvPr/>
        </p:nvSpPr>
        <p:spPr>
          <a:xfrm>
            <a:off x="8945663" y="4888407"/>
            <a:ext cx="3201839" cy="461665"/>
          </a:xfrm>
          <a:prstGeom prst="rect">
            <a:avLst/>
          </a:prstGeom>
        </p:spPr>
        <p:txBody>
          <a:bodyPr wrap="none">
            <a:spAutoFit/>
          </a:bodyPr>
          <a:lstStyle/>
          <a:p>
            <a:r>
              <a:rPr lang="en-US" sz="2400" b="1" dirty="0">
                <a:latin typeface="Lato"/>
              </a:rPr>
              <a:t>St. Louis Encephalitis</a:t>
            </a:r>
          </a:p>
        </p:txBody>
      </p:sp>
      <p:sp>
        <p:nvSpPr>
          <p:cNvPr id="14" name="Rectangle 13">
            <a:extLst>
              <a:ext uri="{FF2B5EF4-FFF2-40B4-BE49-F238E27FC236}">
                <a16:creationId xmlns:a16="http://schemas.microsoft.com/office/drawing/2014/main" id="{0DD7F1C9-77DB-4CA0-B510-9F3EBB6B546E}"/>
              </a:ext>
            </a:extLst>
          </p:cNvPr>
          <p:cNvSpPr/>
          <p:nvPr/>
        </p:nvSpPr>
        <p:spPr>
          <a:xfrm>
            <a:off x="9126025" y="1083025"/>
            <a:ext cx="2400657" cy="461665"/>
          </a:xfrm>
          <a:prstGeom prst="rect">
            <a:avLst/>
          </a:prstGeom>
        </p:spPr>
        <p:txBody>
          <a:bodyPr wrap="none">
            <a:spAutoFit/>
          </a:bodyPr>
          <a:lstStyle/>
          <a:p>
            <a:r>
              <a:rPr lang="en-US" sz="2400" b="1" dirty="0">
                <a:latin typeface="Lato"/>
              </a:rPr>
              <a:t>West Nile Virus</a:t>
            </a:r>
          </a:p>
        </p:txBody>
      </p:sp>
      <p:sp>
        <p:nvSpPr>
          <p:cNvPr id="2" name="Rectangle 1">
            <a:extLst>
              <a:ext uri="{FF2B5EF4-FFF2-40B4-BE49-F238E27FC236}">
                <a16:creationId xmlns:a16="http://schemas.microsoft.com/office/drawing/2014/main" id="{574AE746-7983-4286-8173-94EC6956945F}"/>
              </a:ext>
            </a:extLst>
          </p:cNvPr>
          <p:cNvSpPr/>
          <p:nvPr/>
        </p:nvSpPr>
        <p:spPr>
          <a:xfrm>
            <a:off x="8691418" y="5775174"/>
            <a:ext cx="2419927" cy="958135"/>
          </a:xfrm>
          <a:prstGeom prst="rect">
            <a:avLst/>
          </a:prstGeom>
          <a:solidFill>
            <a:schemeClr val="bg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9280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11"/>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50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blip>
          <a:srcRect/>
          <a:stretch>
            <a:fillRect t="-39000" b="-39000"/>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193EE18-8112-452A-BC5D-E16F171AF59B}"/>
              </a:ext>
            </a:extLst>
          </p:cNvPr>
          <p:cNvSpPr>
            <a:spLocks noGrp="1"/>
          </p:cNvSpPr>
          <p:nvPr>
            <p:ph type="title"/>
          </p:nvPr>
        </p:nvSpPr>
        <p:spPr/>
        <p:txBody>
          <a:bodyPr/>
          <a:lstStyle/>
          <a:p>
            <a:endParaRPr lang="en-US"/>
          </a:p>
        </p:txBody>
      </p:sp>
      <p:pic>
        <p:nvPicPr>
          <p:cNvPr id="5" name="Picture 2" descr="http://azdhs.gov/assets/images/preparedness/epidemiology-disease-control/mosquito-borne/wnv-transmission-cycle.jpg"/>
          <p:cNvPicPr>
            <a:picLocks noGrp="1" noChangeAspect="1" noChangeArrowheads="1"/>
          </p:cNvPicPr>
          <p:nvPr>
            <p:ph sz="half" idx="1"/>
          </p:nvPr>
        </p:nvPicPr>
        <p:blipFill>
          <a:blip r:embed="rId4" cstate="email">
            <a:extLst>
              <a:ext uri="{28A0092B-C50C-407E-A947-70E740481C1C}">
                <a14:useLocalDpi xmlns:a14="http://schemas.microsoft.com/office/drawing/2010/main" val="0"/>
              </a:ext>
            </a:extLst>
          </a:blip>
          <a:srcRect/>
          <a:stretch>
            <a:fillRect/>
          </a:stretch>
        </p:blipFill>
        <p:spPr bwMode="auto">
          <a:xfrm>
            <a:off x="1856509" y="241614"/>
            <a:ext cx="8582891" cy="6493126"/>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sz="half" idx="2"/>
          </p:nvPr>
        </p:nvSpPr>
        <p:spPr/>
        <p:txBody>
          <a:bodyPr/>
          <a:lstStyle/>
          <a:p>
            <a:endParaRPr lang="en-US"/>
          </a:p>
        </p:txBody>
      </p:sp>
    </p:spTree>
    <p:extLst>
      <p:ext uri="{BB962C8B-B14F-4D97-AF65-F5344CB8AC3E}">
        <p14:creationId xmlns:p14="http://schemas.microsoft.com/office/powerpoint/2010/main" val="42153639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t="-39000" b="-3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4F535-2F5E-427F-A6C7-87DBA5B4E4AC}"/>
              </a:ext>
            </a:extLst>
          </p:cNvPr>
          <p:cNvSpPr>
            <a:spLocks noGrp="1"/>
          </p:cNvSpPr>
          <p:nvPr>
            <p:ph type="title"/>
          </p:nvPr>
        </p:nvSpPr>
        <p:spPr/>
        <p:txBody>
          <a:bodyPr/>
          <a:lstStyle/>
          <a:p>
            <a:r>
              <a:rPr lang="en-US" dirty="0"/>
              <a:t>West Nile Virus</a:t>
            </a:r>
          </a:p>
        </p:txBody>
      </p:sp>
      <p:sp>
        <p:nvSpPr>
          <p:cNvPr id="3" name="Content Placeholder 2">
            <a:extLst>
              <a:ext uri="{FF2B5EF4-FFF2-40B4-BE49-F238E27FC236}">
                <a16:creationId xmlns:a16="http://schemas.microsoft.com/office/drawing/2014/main" id="{6B1E7BFC-EE68-4B09-A8D0-B9F10D9CBA2C}"/>
              </a:ext>
            </a:extLst>
          </p:cNvPr>
          <p:cNvSpPr>
            <a:spLocks noGrp="1"/>
          </p:cNvSpPr>
          <p:nvPr>
            <p:ph idx="1"/>
          </p:nvPr>
        </p:nvSpPr>
        <p:spPr/>
        <p:txBody>
          <a:bodyPr/>
          <a:lstStyle/>
          <a:p>
            <a:r>
              <a:rPr lang="en-US" dirty="0"/>
              <a:t>About 1 in 5 people who are infected will develop a fever and headache, body aches, joint pains, vomiting, diarrhea, or rash </a:t>
            </a:r>
          </a:p>
          <a:p>
            <a:endParaRPr lang="en-US" dirty="0"/>
          </a:p>
          <a:p>
            <a:r>
              <a:rPr lang="en-US" dirty="0"/>
              <a:t>Less than 1% of people who are infected will develop encephalitis or meningitis (inflammation of the brain or surrounding tissues)</a:t>
            </a:r>
          </a:p>
          <a:p>
            <a:endParaRPr lang="en-US" dirty="0"/>
          </a:p>
        </p:txBody>
      </p:sp>
    </p:spTree>
    <p:extLst>
      <p:ext uri="{BB962C8B-B14F-4D97-AF65-F5344CB8AC3E}">
        <p14:creationId xmlns:p14="http://schemas.microsoft.com/office/powerpoint/2010/main" val="32489244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t="-39000" b="-3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2A195-E1FD-4AD4-8729-6C9441F09809}"/>
              </a:ext>
            </a:extLst>
          </p:cNvPr>
          <p:cNvSpPr>
            <a:spLocks noGrp="1"/>
          </p:cNvSpPr>
          <p:nvPr>
            <p:ph type="title"/>
          </p:nvPr>
        </p:nvSpPr>
        <p:spPr/>
        <p:txBody>
          <a:bodyPr/>
          <a:lstStyle/>
          <a:p>
            <a:r>
              <a:rPr lang="en-US" dirty="0"/>
              <a:t>West Nile Virus</a:t>
            </a:r>
          </a:p>
        </p:txBody>
      </p:sp>
      <p:sp>
        <p:nvSpPr>
          <p:cNvPr id="3" name="Content Placeholder 2">
            <a:extLst>
              <a:ext uri="{FF2B5EF4-FFF2-40B4-BE49-F238E27FC236}">
                <a16:creationId xmlns:a16="http://schemas.microsoft.com/office/drawing/2014/main" id="{F59BA399-3D68-4261-995E-995C6F37B0B6}"/>
              </a:ext>
            </a:extLst>
          </p:cNvPr>
          <p:cNvSpPr>
            <a:spLocks noGrp="1"/>
          </p:cNvSpPr>
          <p:nvPr>
            <p:ph idx="1"/>
          </p:nvPr>
        </p:nvSpPr>
        <p:spPr/>
        <p:txBody>
          <a:bodyPr/>
          <a:lstStyle/>
          <a:p>
            <a:r>
              <a:rPr lang="en-US" dirty="0"/>
              <a:t>People over 60 years of age are at the greatest risk for severe disease </a:t>
            </a:r>
          </a:p>
          <a:p>
            <a:pPr lvl="1"/>
            <a:r>
              <a:rPr lang="en-US" dirty="0"/>
              <a:t>People with cancer, diabetes, hypertension, kidney disease, are also at greater risk for serious illness.</a:t>
            </a:r>
          </a:p>
          <a:p>
            <a:pPr lvl="1"/>
            <a:endParaRPr lang="en-US" dirty="0"/>
          </a:p>
          <a:p>
            <a:r>
              <a:rPr lang="en-US" dirty="0"/>
              <a:t>Recovery from severe disease may take several weeks or months. </a:t>
            </a:r>
          </a:p>
          <a:p>
            <a:endParaRPr lang="en-US" dirty="0"/>
          </a:p>
          <a:p>
            <a:r>
              <a:rPr lang="en-US" dirty="0"/>
              <a:t>No vaccine or specific treatments for WNV infection are available</a:t>
            </a:r>
          </a:p>
          <a:p>
            <a:endParaRPr lang="en-US" dirty="0"/>
          </a:p>
        </p:txBody>
      </p:sp>
    </p:spTree>
    <p:extLst>
      <p:ext uri="{BB962C8B-B14F-4D97-AF65-F5344CB8AC3E}">
        <p14:creationId xmlns:p14="http://schemas.microsoft.com/office/powerpoint/2010/main" val="27275866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A9B39-56BE-4029-BAF9-32BAC14D8A49}"/>
              </a:ext>
            </a:extLst>
          </p:cNvPr>
          <p:cNvSpPr>
            <a:spLocks noGrp="1"/>
          </p:cNvSpPr>
          <p:nvPr>
            <p:ph type="title"/>
          </p:nvPr>
        </p:nvSpPr>
        <p:spPr/>
        <p:txBody>
          <a:bodyPr/>
          <a:lstStyle/>
          <a:p>
            <a:r>
              <a:rPr lang="en-US" dirty="0"/>
              <a:t>Vector-borne Disease Epidemiology</a:t>
            </a:r>
          </a:p>
        </p:txBody>
      </p:sp>
      <p:sp>
        <p:nvSpPr>
          <p:cNvPr id="3" name="Content Placeholder 2">
            <a:extLst>
              <a:ext uri="{FF2B5EF4-FFF2-40B4-BE49-F238E27FC236}">
                <a16:creationId xmlns:a16="http://schemas.microsoft.com/office/drawing/2014/main" id="{CB0F0FD2-0ED5-4D0D-A804-1E33D0C43628}"/>
              </a:ext>
            </a:extLst>
          </p:cNvPr>
          <p:cNvSpPr>
            <a:spLocks noGrp="1"/>
          </p:cNvSpPr>
          <p:nvPr>
            <p:ph idx="1"/>
          </p:nvPr>
        </p:nvSpPr>
        <p:spPr/>
        <p:txBody>
          <a:bodyPr/>
          <a:lstStyle/>
          <a:p>
            <a:r>
              <a:rPr lang="en-US" dirty="0"/>
              <a:t>Understanding risk of vector-borne disease</a:t>
            </a:r>
          </a:p>
          <a:p>
            <a:r>
              <a:rPr lang="en-US" dirty="0"/>
              <a:t>Disease transmission</a:t>
            </a:r>
          </a:p>
          <a:p>
            <a:r>
              <a:rPr lang="en-US" dirty="0"/>
              <a:t>Mosquito diseases and control</a:t>
            </a:r>
          </a:p>
          <a:p>
            <a:r>
              <a:rPr lang="en-US" dirty="0"/>
              <a:t>Tick diseases and control</a:t>
            </a:r>
          </a:p>
          <a:p>
            <a:endParaRPr lang="en-US" dirty="0"/>
          </a:p>
        </p:txBody>
      </p:sp>
    </p:spTree>
    <p:extLst>
      <p:ext uri="{BB962C8B-B14F-4D97-AF65-F5344CB8AC3E}">
        <p14:creationId xmlns:p14="http://schemas.microsoft.com/office/powerpoint/2010/main" val="35047338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t="-39000" b="-3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C7BBF-3651-4814-953A-592FDEE37266}"/>
              </a:ext>
            </a:extLst>
          </p:cNvPr>
          <p:cNvSpPr>
            <a:spLocks noGrp="1"/>
          </p:cNvSpPr>
          <p:nvPr>
            <p:ph type="title"/>
          </p:nvPr>
        </p:nvSpPr>
        <p:spPr/>
        <p:txBody>
          <a:bodyPr/>
          <a:lstStyle/>
          <a:p>
            <a:r>
              <a:rPr lang="en-US" dirty="0"/>
              <a:t>West Nile Virus Human Cases, 2018</a:t>
            </a:r>
          </a:p>
        </p:txBody>
      </p:sp>
      <p:pic>
        <p:nvPicPr>
          <p:cNvPr id="4" name="Picture 3">
            <a:extLst>
              <a:ext uri="{FF2B5EF4-FFF2-40B4-BE49-F238E27FC236}">
                <a16:creationId xmlns:a16="http://schemas.microsoft.com/office/drawing/2014/main" id="{8C468440-3E8D-41A2-8196-61F8160C53F8}"/>
              </a:ext>
            </a:extLst>
          </p:cNvPr>
          <p:cNvPicPr>
            <a:picLocks noChangeAspect="1"/>
          </p:cNvPicPr>
          <p:nvPr/>
        </p:nvPicPr>
        <p:blipFill>
          <a:blip r:embed="rId3"/>
          <a:stretch>
            <a:fillRect/>
          </a:stretch>
        </p:blipFill>
        <p:spPr>
          <a:xfrm>
            <a:off x="3724275" y="1501775"/>
            <a:ext cx="4743450" cy="4991100"/>
          </a:xfrm>
          <a:prstGeom prst="rect">
            <a:avLst/>
          </a:prstGeom>
        </p:spPr>
      </p:pic>
      <p:sp>
        <p:nvSpPr>
          <p:cNvPr id="5" name="TextBox 4">
            <a:extLst>
              <a:ext uri="{FF2B5EF4-FFF2-40B4-BE49-F238E27FC236}">
                <a16:creationId xmlns:a16="http://schemas.microsoft.com/office/drawing/2014/main" id="{F100BA5A-23DD-4D16-B649-2449296B4DA1}"/>
              </a:ext>
            </a:extLst>
          </p:cNvPr>
          <p:cNvSpPr txBox="1"/>
          <p:nvPr/>
        </p:nvSpPr>
        <p:spPr>
          <a:xfrm>
            <a:off x="8467725" y="5412451"/>
            <a:ext cx="400110" cy="1080424"/>
          </a:xfrm>
          <a:prstGeom prst="rect">
            <a:avLst/>
          </a:prstGeom>
          <a:noFill/>
        </p:spPr>
        <p:txBody>
          <a:bodyPr vert="vert" wrap="none" rtlCol="0">
            <a:spAutoFit/>
          </a:bodyPr>
          <a:lstStyle/>
          <a:p>
            <a:r>
              <a:rPr lang="en-US" sz="1400" dirty="0" err="1"/>
              <a:t>Arbonet</a:t>
            </a:r>
            <a:r>
              <a:rPr lang="en-US" sz="1400" dirty="0"/>
              <a:t>, CDC</a:t>
            </a:r>
          </a:p>
        </p:txBody>
      </p:sp>
    </p:spTree>
    <p:extLst>
      <p:ext uri="{BB962C8B-B14F-4D97-AF65-F5344CB8AC3E}">
        <p14:creationId xmlns:p14="http://schemas.microsoft.com/office/powerpoint/2010/main" val="17551797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t="-39000" b="-3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1A5B6-EB70-495A-9429-E6A951600A7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1B0094F-2D4C-40B4-B6F2-4DE8EAFE54B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AA5834B-71DD-48E4-B67D-4ABFB603C06E}"/>
              </a:ext>
            </a:extLst>
          </p:cNvPr>
          <p:cNvPicPr>
            <a:picLocks noChangeAspect="1"/>
          </p:cNvPicPr>
          <p:nvPr/>
        </p:nvPicPr>
        <p:blipFill>
          <a:blip r:embed="rId3"/>
          <a:stretch>
            <a:fillRect/>
          </a:stretch>
        </p:blipFill>
        <p:spPr>
          <a:xfrm>
            <a:off x="3299397" y="0"/>
            <a:ext cx="5593205" cy="6858000"/>
          </a:xfrm>
          <a:prstGeom prst="rect">
            <a:avLst/>
          </a:prstGeom>
        </p:spPr>
      </p:pic>
    </p:spTree>
    <p:extLst>
      <p:ext uri="{BB962C8B-B14F-4D97-AF65-F5344CB8AC3E}">
        <p14:creationId xmlns:p14="http://schemas.microsoft.com/office/powerpoint/2010/main" val="31950203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t="-39000" b="-3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BE297-D1D0-451C-8D65-CD502E74BF5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C633B78-AA34-4557-9869-3EFA4DC7E79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6E20A2D-9316-40F1-9605-62DA98445255}"/>
              </a:ext>
            </a:extLst>
          </p:cNvPr>
          <p:cNvPicPr>
            <a:picLocks noChangeAspect="1"/>
          </p:cNvPicPr>
          <p:nvPr/>
        </p:nvPicPr>
        <p:blipFill>
          <a:blip r:embed="rId3"/>
          <a:stretch>
            <a:fillRect/>
          </a:stretch>
        </p:blipFill>
        <p:spPr>
          <a:xfrm>
            <a:off x="3305915" y="0"/>
            <a:ext cx="5580169" cy="6858000"/>
          </a:xfrm>
          <a:prstGeom prst="rect">
            <a:avLst/>
          </a:prstGeom>
        </p:spPr>
      </p:pic>
    </p:spTree>
    <p:extLst>
      <p:ext uri="{BB962C8B-B14F-4D97-AF65-F5344CB8AC3E}">
        <p14:creationId xmlns:p14="http://schemas.microsoft.com/office/powerpoint/2010/main" val="34353077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t="-39000" b="-3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EC9964-28AA-44DD-922C-493ADA87A68A}"/>
              </a:ext>
            </a:extLst>
          </p:cNvPr>
          <p:cNvPicPr>
            <a:picLocks noChangeAspect="1"/>
          </p:cNvPicPr>
          <p:nvPr/>
        </p:nvPicPr>
        <p:blipFill>
          <a:blip r:embed="rId3"/>
          <a:stretch>
            <a:fillRect/>
          </a:stretch>
        </p:blipFill>
        <p:spPr>
          <a:xfrm>
            <a:off x="2308741" y="1690688"/>
            <a:ext cx="7574517" cy="5130751"/>
          </a:xfrm>
          <a:prstGeom prst="rect">
            <a:avLst/>
          </a:prstGeom>
        </p:spPr>
      </p:pic>
      <p:sp>
        <p:nvSpPr>
          <p:cNvPr id="4" name="Title 3">
            <a:extLst>
              <a:ext uri="{FF2B5EF4-FFF2-40B4-BE49-F238E27FC236}">
                <a16:creationId xmlns:a16="http://schemas.microsoft.com/office/drawing/2014/main" id="{0B4F4F0A-A536-47BA-85E4-4E7FEFAEFCB3}"/>
              </a:ext>
            </a:extLst>
          </p:cNvPr>
          <p:cNvSpPr>
            <a:spLocks noGrp="1"/>
          </p:cNvSpPr>
          <p:nvPr>
            <p:ph type="title"/>
          </p:nvPr>
        </p:nvSpPr>
        <p:spPr/>
        <p:txBody>
          <a:bodyPr>
            <a:normAutofit fontScale="90000"/>
          </a:bodyPr>
          <a:lstStyle/>
          <a:p>
            <a:r>
              <a:rPr lang="en-US" dirty="0"/>
              <a:t>Average annual incidence of West Nile virus </a:t>
            </a:r>
            <a:r>
              <a:rPr lang="en-US" dirty="0" err="1"/>
              <a:t>neuroinvasive</a:t>
            </a:r>
            <a:r>
              <a:rPr lang="en-US" dirty="0"/>
              <a:t> disease reported to CDC by county, 1999-2017</a:t>
            </a:r>
          </a:p>
        </p:txBody>
      </p:sp>
    </p:spTree>
    <p:extLst>
      <p:ext uri="{BB962C8B-B14F-4D97-AF65-F5344CB8AC3E}">
        <p14:creationId xmlns:p14="http://schemas.microsoft.com/office/powerpoint/2010/main" val="9339611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t="-39000" b="-3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CB7F7-76FA-4DF0-8723-B37D48C939A9}"/>
              </a:ext>
            </a:extLst>
          </p:cNvPr>
          <p:cNvSpPr>
            <a:spLocks noGrp="1"/>
          </p:cNvSpPr>
          <p:nvPr>
            <p:ph type="title"/>
          </p:nvPr>
        </p:nvSpPr>
        <p:spPr/>
        <p:txBody>
          <a:bodyPr/>
          <a:lstStyle/>
          <a:p>
            <a:r>
              <a:rPr lang="en-US" dirty="0"/>
              <a:t>St. Louis Encephalitis Virus</a:t>
            </a:r>
          </a:p>
        </p:txBody>
      </p:sp>
      <p:sp>
        <p:nvSpPr>
          <p:cNvPr id="3" name="Content Placeholder 2">
            <a:extLst>
              <a:ext uri="{FF2B5EF4-FFF2-40B4-BE49-F238E27FC236}">
                <a16:creationId xmlns:a16="http://schemas.microsoft.com/office/drawing/2014/main" id="{DCB5CD9C-3BEB-4DB9-989E-2E8852B69853}"/>
              </a:ext>
            </a:extLst>
          </p:cNvPr>
          <p:cNvSpPr>
            <a:spLocks noGrp="1"/>
          </p:cNvSpPr>
          <p:nvPr>
            <p:ph idx="1"/>
          </p:nvPr>
        </p:nvSpPr>
        <p:spPr/>
        <p:txBody>
          <a:bodyPr/>
          <a:lstStyle/>
          <a:p>
            <a:r>
              <a:rPr lang="en-US" dirty="0"/>
              <a:t>Less than 1% of people have symptoms, but can cause severe illness in the elderly </a:t>
            </a:r>
          </a:p>
          <a:p>
            <a:endParaRPr lang="en-US" dirty="0"/>
          </a:p>
          <a:p>
            <a:r>
              <a:rPr lang="en-US" dirty="0"/>
              <a:t>Symptoms are fever, headache, dizziness, nausea, and discomfort (flu-like) </a:t>
            </a:r>
          </a:p>
          <a:p>
            <a:endParaRPr lang="en-US" dirty="0"/>
          </a:p>
          <a:p>
            <a:r>
              <a:rPr lang="en-US" dirty="0"/>
              <a:t>Severe disease: Stiff neck, confusion, disorientation, dizziness, tremors and unsteadiness</a:t>
            </a:r>
          </a:p>
          <a:p>
            <a:endParaRPr lang="en-US" dirty="0"/>
          </a:p>
        </p:txBody>
      </p:sp>
    </p:spTree>
    <p:extLst>
      <p:ext uri="{BB962C8B-B14F-4D97-AF65-F5344CB8AC3E}">
        <p14:creationId xmlns:p14="http://schemas.microsoft.com/office/powerpoint/2010/main" val="25030323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t="-39000" b="-3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CB7F7-76FA-4DF0-8723-B37D48C939A9}"/>
              </a:ext>
            </a:extLst>
          </p:cNvPr>
          <p:cNvSpPr>
            <a:spLocks noGrp="1"/>
          </p:cNvSpPr>
          <p:nvPr>
            <p:ph type="title"/>
          </p:nvPr>
        </p:nvSpPr>
        <p:spPr/>
        <p:txBody>
          <a:bodyPr/>
          <a:lstStyle/>
          <a:p>
            <a:r>
              <a:rPr lang="en-US" dirty="0"/>
              <a:t>St. Louis Encephalitis Virus</a:t>
            </a:r>
          </a:p>
        </p:txBody>
      </p:sp>
      <p:sp>
        <p:nvSpPr>
          <p:cNvPr id="3" name="Content Placeholder 2">
            <a:extLst>
              <a:ext uri="{FF2B5EF4-FFF2-40B4-BE49-F238E27FC236}">
                <a16:creationId xmlns:a16="http://schemas.microsoft.com/office/drawing/2014/main" id="{DCB5CD9C-3BEB-4DB9-989E-2E8852B69853}"/>
              </a:ext>
            </a:extLst>
          </p:cNvPr>
          <p:cNvSpPr>
            <a:spLocks noGrp="1"/>
          </p:cNvSpPr>
          <p:nvPr>
            <p:ph idx="1"/>
          </p:nvPr>
        </p:nvSpPr>
        <p:spPr/>
        <p:txBody>
          <a:bodyPr/>
          <a:lstStyle/>
          <a:p>
            <a:r>
              <a:rPr lang="en-US" dirty="0"/>
              <a:t>More mild in children than in older adults. </a:t>
            </a:r>
          </a:p>
          <a:p>
            <a:r>
              <a:rPr lang="en-US" dirty="0"/>
              <a:t>About 40% of children and young adults with SLEV disease develop only fever and headache or aseptic meningitis</a:t>
            </a:r>
          </a:p>
          <a:p>
            <a:r>
              <a:rPr lang="en-US" dirty="0"/>
              <a:t>Almost 90% of elderly persons with SLEV disease develop encephalitis</a:t>
            </a:r>
          </a:p>
          <a:p>
            <a:endParaRPr lang="en-US" dirty="0"/>
          </a:p>
          <a:p>
            <a:r>
              <a:rPr lang="en-US" dirty="0"/>
              <a:t>No vaccine or specific treatments for SLEV infection are available</a:t>
            </a:r>
          </a:p>
          <a:p>
            <a:endParaRPr lang="en-US" dirty="0"/>
          </a:p>
        </p:txBody>
      </p:sp>
    </p:spTree>
    <p:extLst>
      <p:ext uri="{BB962C8B-B14F-4D97-AF65-F5344CB8AC3E}">
        <p14:creationId xmlns:p14="http://schemas.microsoft.com/office/powerpoint/2010/main" val="27665848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t="-39000" b="-3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5976E-6840-4CD2-83CA-C06370F0B69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B8A9D30-A8E7-4C71-ADE5-F7EFB215A61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BB5F9290-0BE8-491A-BCA3-4D4DBFC087EC}"/>
              </a:ext>
            </a:extLst>
          </p:cNvPr>
          <p:cNvPicPr>
            <a:picLocks noChangeAspect="1"/>
          </p:cNvPicPr>
          <p:nvPr/>
        </p:nvPicPr>
        <p:blipFill>
          <a:blip r:embed="rId3"/>
          <a:stretch>
            <a:fillRect/>
          </a:stretch>
        </p:blipFill>
        <p:spPr>
          <a:xfrm>
            <a:off x="3272946" y="0"/>
            <a:ext cx="5646107" cy="6858000"/>
          </a:xfrm>
          <a:prstGeom prst="rect">
            <a:avLst/>
          </a:prstGeom>
        </p:spPr>
      </p:pic>
    </p:spTree>
    <p:extLst>
      <p:ext uri="{BB962C8B-B14F-4D97-AF65-F5344CB8AC3E}">
        <p14:creationId xmlns:p14="http://schemas.microsoft.com/office/powerpoint/2010/main" val="34642168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t="-39000" b="-3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BE297-D1D0-451C-8D65-CD502E74BF5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C633B78-AA34-4557-9869-3EFA4DC7E79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6E20A2D-9316-40F1-9605-62DA98445255}"/>
              </a:ext>
            </a:extLst>
          </p:cNvPr>
          <p:cNvPicPr>
            <a:picLocks noChangeAspect="1"/>
          </p:cNvPicPr>
          <p:nvPr/>
        </p:nvPicPr>
        <p:blipFill>
          <a:blip r:embed="rId3"/>
          <a:stretch>
            <a:fillRect/>
          </a:stretch>
        </p:blipFill>
        <p:spPr>
          <a:xfrm>
            <a:off x="3305915" y="0"/>
            <a:ext cx="5580169" cy="6858000"/>
          </a:xfrm>
          <a:prstGeom prst="rect">
            <a:avLst/>
          </a:prstGeom>
        </p:spPr>
      </p:pic>
    </p:spTree>
    <p:extLst>
      <p:ext uri="{BB962C8B-B14F-4D97-AF65-F5344CB8AC3E}">
        <p14:creationId xmlns:p14="http://schemas.microsoft.com/office/powerpoint/2010/main" val="34288775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2" name="Picture 2" descr="Aedes aegypti">
            <a:extLst>
              <a:ext uri="{FF2B5EF4-FFF2-40B4-BE49-F238E27FC236}">
                <a16:creationId xmlns:a16="http://schemas.microsoft.com/office/drawing/2014/main" id="{76F707B3-5976-46B4-AE97-153F434BF8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319088"/>
            <a:ext cx="9753600" cy="62198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F4F01D3-E3E5-40FF-8463-BE56777AB60F}"/>
              </a:ext>
            </a:extLst>
          </p:cNvPr>
          <p:cNvSpPr/>
          <p:nvPr/>
        </p:nvSpPr>
        <p:spPr>
          <a:xfrm>
            <a:off x="3048000" y="1859340"/>
            <a:ext cx="1625600" cy="461665"/>
          </a:xfrm>
          <a:prstGeom prst="rect">
            <a:avLst/>
          </a:prstGeom>
        </p:spPr>
        <p:txBody>
          <a:bodyPr wrap="square">
            <a:spAutoFit/>
          </a:bodyPr>
          <a:lstStyle/>
          <a:p>
            <a:r>
              <a:rPr lang="en-US" sz="2400" b="1" i="0" u="none" strike="noStrike" dirty="0">
                <a:effectLst/>
                <a:latin typeface="Lato"/>
              </a:rPr>
              <a:t>Zika Virus</a:t>
            </a:r>
            <a:endParaRPr lang="en-US" sz="2400" b="1" dirty="0">
              <a:latin typeface="Lato"/>
            </a:endParaRPr>
          </a:p>
        </p:txBody>
      </p:sp>
      <p:sp>
        <p:nvSpPr>
          <p:cNvPr id="6" name="Rectangle 5">
            <a:extLst>
              <a:ext uri="{FF2B5EF4-FFF2-40B4-BE49-F238E27FC236}">
                <a16:creationId xmlns:a16="http://schemas.microsoft.com/office/drawing/2014/main" id="{7C58816E-E2CE-4FB1-9F77-3C2161B9144C}"/>
              </a:ext>
            </a:extLst>
          </p:cNvPr>
          <p:cNvSpPr/>
          <p:nvPr/>
        </p:nvSpPr>
        <p:spPr>
          <a:xfrm>
            <a:off x="8221003" y="3717545"/>
            <a:ext cx="2087431" cy="461665"/>
          </a:xfrm>
          <a:prstGeom prst="rect">
            <a:avLst/>
          </a:prstGeom>
        </p:spPr>
        <p:txBody>
          <a:bodyPr wrap="none">
            <a:spAutoFit/>
          </a:bodyPr>
          <a:lstStyle/>
          <a:p>
            <a:r>
              <a:rPr lang="en-US" sz="2400" b="1" dirty="0">
                <a:latin typeface="Lato"/>
              </a:rPr>
              <a:t>Chikungunya</a:t>
            </a:r>
          </a:p>
        </p:txBody>
      </p:sp>
      <p:sp>
        <p:nvSpPr>
          <p:cNvPr id="8" name="Rectangle 7">
            <a:extLst>
              <a:ext uri="{FF2B5EF4-FFF2-40B4-BE49-F238E27FC236}">
                <a16:creationId xmlns:a16="http://schemas.microsoft.com/office/drawing/2014/main" id="{51D3DE15-41FE-4EAA-8A33-F145BCD32359}"/>
              </a:ext>
            </a:extLst>
          </p:cNvPr>
          <p:cNvSpPr/>
          <p:nvPr/>
        </p:nvSpPr>
        <p:spPr>
          <a:xfrm>
            <a:off x="1395286" y="2779961"/>
            <a:ext cx="1308371" cy="461665"/>
          </a:xfrm>
          <a:prstGeom prst="rect">
            <a:avLst/>
          </a:prstGeom>
        </p:spPr>
        <p:txBody>
          <a:bodyPr wrap="none">
            <a:spAutoFit/>
          </a:bodyPr>
          <a:lstStyle/>
          <a:p>
            <a:r>
              <a:rPr lang="en-US" sz="2400" b="1" dirty="0">
                <a:latin typeface="Lato"/>
              </a:rPr>
              <a:t>Dengue</a:t>
            </a:r>
          </a:p>
        </p:txBody>
      </p:sp>
      <p:sp>
        <p:nvSpPr>
          <p:cNvPr id="9" name="Rectangle 8">
            <a:extLst>
              <a:ext uri="{FF2B5EF4-FFF2-40B4-BE49-F238E27FC236}">
                <a16:creationId xmlns:a16="http://schemas.microsoft.com/office/drawing/2014/main" id="{19B2FB30-627D-4BA8-83C8-CEA75B9BC57F}"/>
              </a:ext>
            </a:extLst>
          </p:cNvPr>
          <p:cNvSpPr/>
          <p:nvPr/>
        </p:nvSpPr>
        <p:spPr>
          <a:xfrm>
            <a:off x="8812068" y="2588552"/>
            <a:ext cx="1984646" cy="461665"/>
          </a:xfrm>
          <a:prstGeom prst="rect">
            <a:avLst/>
          </a:prstGeom>
        </p:spPr>
        <p:txBody>
          <a:bodyPr wrap="none">
            <a:spAutoFit/>
          </a:bodyPr>
          <a:lstStyle/>
          <a:p>
            <a:r>
              <a:rPr lang="en-US" sz="2400" b="1" dirty="0">
                <a:latin typeface="Lato"/>
              </a:rPr>
              <a:t>Yellow Fever</a:t>
            </a:r>
          </a:p>
        </p:txBody>
      </p:sp>
      <p:sp>
        <p:nvSpPr>
          <p:cNvPr id="2" name="Rectangle 1">
            <a:extLst>
              <a:ext uri="{FF2B5EF4-FFF2-40B4-BE49-F238E27FC236}">
                <a16:creationId xmlns:a16="http://schemas.microsoft.com/office/drawing/2014/main" id="{574AE746-7983-4286-8173-94EC6956945F}"/>
              </a:ext>
            </a:extLst>
          </p:cNvPr>
          <p:cNvSpPr/>
          <p:nvPr/>
        </p:nvSpPr>
        <p:spPr>
          <a:xfrm>
            <a:off x="8691418" y="5775174"/>
            <a:ext cx="2419927" cy="958135"/>
          </a:xfrm>
          <a:prstGeom prst="rect">
            <a:avLst/>
          </a:prstGeom>
          <a:solidFill>
            <a:schemeClr val="bg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1613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50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50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t="-39000" b="-3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04468-2116-4E6A-B516-619B0CF83944}"/>
              </a:ext>
            </a:extLst>
          </p:cNvPr>
          <p:cNvSpPr>
            <a:spLocks noGrp="1"/>
          </p:cNvSpPr>
          <p:nvPr>
            <p:ph type="title"/>
          </p:nvPr>
        </p:nvSpPr>
        <p:spPr/>
        <p:txBody>
          <a:bodyPr/>
          <a:lstStyle/>
          <a:p>
            <a:r>
              <a:rPr lang="en-US" i="1" dirty="0"/>
              <a:t>Aedes </a:t>
            </a:r>
            <a:r>
              <a:rPr lang="en-US" dirty="0"/>
              <a:t>Mosquitoes</a:t>
            </a:r>
            <a:endParaRPr lang="en-US" i="1" dirty="0"/>
          </a:p>
        </p:txBody>
      </p:sp>
      <p:sp>
        <p:nvSpPr>
          <p:cNvPr id="3" name="Content Placeholder 2">
            <a:extLst>
              <a:ext uri="{FF2B5EF4-FFF2-40B4-BE49-F238E27FC236}">
                <a16:creationId xmlns:a16="http://schemas.microsoft.com/office/drawing/2014/main" id="{86A2531D-1032-4718-91AF-CDAEA04C7684}"/>
              </a:ext>
            </a:extLst>
          </p:cNvPr>
          <p:cNvSpPr>
            <a:spLocks noGrp="1"/>
          </p:cNvSpPr>
          <p:nvPr>
            <p:ph sz="half" idx="1"/>
          </p:nvPr>
        </p:nvSpPr>
        <p:spPr/>
        <p:txBody>
          <a:bodyPr>
            <a:normAutofit/>
          </a:bodyPr>
          <a:lstStyle/>
          <a:p>
            <a:r>
              <a:rPr lang="en-US" dirty="0"/>
              <a:t>Includes many nuisance and some disease-spreading species</a:t>
            </a:r>
          </a:p>
          <a:p>
            <a:r>
              <a:rPr lang="en-US" dirty="0"/>
              <a:t>In AZ, are  </a:t>
            </a:r>
            <a:r>
              <a:rPr lang="en-US" i="1" dirty="0"/>
              <a:t>A. aegypti </a:t>
            </a:r>
            <a:r>
              <a:rPr lang="en-US" dirty="0"/>
              <a:t>and </a:t>
            </a:r>
            <a:r>
              <a:rPr lang="en-US" i="1" dirty="0"/>
              <a:t>A. albopictus </a:t>
            </a:r>
            <a:r>
              <a:rPr lang="en-US" dirty="0"/>
              <a:t>are vectors</a:t>
            </a:r>
            <a:endParaRPr lang="en-US" i="1" dirty="0"/>
          </a:p>
          <a:p>
            <a:r>
              <a:rPr lang="en-US" dirty="0"/>
              <a:t>Can transmit Zika, dengue, and chikungunya viruses</a:t>
            </a:r>
          </a:p>
          <a:p>
            <a:r>
              <a:rPr lang="en-US" dirty="0"/>
              <a:t>Prefer to feed on humans </a:t>
            </a:r>
          </a:p>
          <a:p>
            <a:r>
              <a:rPr lang="en-US" dirty="0"/>
              <a:t>Daytime biters</a:t>
            </a:r>
          </a:p>
          <a:p>
            <a:r>
              <a:rPr lang="en-US" dirty="0"/>
              <a:t>Live in or near households</a:t>
            </a:r>
          </a:p>
          <a:p>
            <a:endParaRPr lang="en-US" dirty="0"/>
          </a:p>
        </p:txBody>
      </p:sp>
      <p:pic>
        <p:nvPicPr>
          <p:cNvPr id="5" name="Picture 2" descr="http://upload.wikimedia.org/wikipedia/commons/d/d0/Aedes_aegypti.jpg">
            <a:extLst>
              <a:ext uri="{FF2B5EF4-FFF2-40B4-BE49-F238E27FC236}">
                <a16:creationId xmlns:a16="http://schemas.microsoft.com/office/drawing/2014/main" id="{9BAE7055-1182-4F8A-89A8-6B1A5F639BC8}"/>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13284" t="9811" r="26480"/>
          <a:stretch/>
        </p:blipFill>
        <p:spPr bwMode="auto">
          <a:xfrm>
            <a:off x="7239001" y="685800"/>
            <a:ext cx="3233057" cy="32271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2F79F4B8-4102-4316-8E5B-150D16BF9A4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96200" y="4114800"/>
            <a:ext cx="2209800" cy="2373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29151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A9B39-56BE-4029-BAF9-32BAC14D8A49}"/>
              </a:ext>
            </a:extLst>
          </p:cNvPr>
          <p:cNvSpPr>
            <a:spLocks noGrp="1"/>
          </p:cNvSpPr>
          <p:nvPr>
            <p:ph type="title"/>
          </p:nvPr>
        </p:nvSpPr>
        <p:spPr/>
        <p:txBody>
          <a:bodyPr/>
          <a:lstStyle/>
          <a:p>
            <a:r>
              <a:rPr lang="en-US" dirty="0"/>
              <a:t>Vector-borne Disease Epidemiology</a:t>
            </a:r>
          </a:p>
        </p:txBody>
      </p:sp>
      <p:sp>
        <p:nvSpPr>
          <p:cNvPr id="3" name="Content Placeholder 2">
            <a:extLst>
              <a:ext uri="{FF2B5EF4-FFF2-40B4-BE49-F238E27FC236}">
                <a16:creationId xmlns:a16="http://schemas.microsoft.com/office/drawing/2014/main" id="{CB0F0FD2-0ED5-4D0D-A804-1E33D0C43628}"/>
              </a:ext>
            </a:extLst>
          </p:cNvPr>
          <p:cNvSpPr>
            <a:spLocks noGrp="1"/>
          </p:cNvSpPr>
          <p:nvPr>
            <p:ph idx="1"/>
          </p:nvPr>
        </p:nvSpPr>
        <p:spPr/>
        <p:txBody>
          <a:bodyPr/>
          <a:lstStyle/>
          <a:p>
            <a:r>
              <a:rPr lang="en-US" dirty="0"/>
              <a:t>Understanding risk of vector-borne disease</a:t>
            </a:r>
          </a:p>
          <a:p>
            <a:r>
              <a:rPr lang="en-US" dirty="0"/>
              <a:t>Disease transmission</a:t>
            </a:r>
          </a:p>
          <a:p>
            <a:r>
              <a:rPr lang="en-US" dirty="0"/>
              <a:t>Mosquito diseases and control</a:t>
            </a:r>
          </a:p>
          <a:p>
            <a:r>
              <a:rPr lang="en-US" dirty="0"/>
              <a:t>Tick diseases and control</a:t>
            </a:r>
          </a:p>
          <a:p>
            <a:endParaRPr lang="en-US" dirty="0"/>
          </a:p>
        </p:txBody>
      </p:sp>
      <p:sp>
        <p:nvSpPr>
          <p:cNvPr id="4" name="Content Placeholder 2">
            <a:extLst>
              <a:ext uri="{FF2B5EF4-FFF2-40B4-BE49-F238E27FC236}">
                <a16:creationId xmlns:a16="http://schemas.microsoft.com/office/drawing/2014/main" id="{6E43F93B-C750-49BB-A1F5-B6278CF3FD3A}"/>
              </a:ext>
            </a:extLst>
          </p:cNvPr>
          <p:cNvSpPr txBox="1">
            <a:spLocks/>
          </p:cNvSpPr>
          <p:nvPr/>
        </p:nvSpPr>
        <p:spPr>
          <a:xfrm>
            <a:off x="838201" y="4288971"/>
            <a:ext cx="10515600" cy="20403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i="1" dirty="0"/>
              <a:t>Epidemiology: The study of the distribution and determinants of disease</a:t>
            </a:r>
          </a:p>
          <a:p>
            <a:pPr marL="0" indent="0">
              <a:buNone/>
            </a:pPr>
            <a:r>
              <a:rPr lang="en-US" i="1" dirty="0"/>
              <a:t>Who gets sick, why, where, when, how</a:t>
            </a:r>
          </a:p>
        </p:txBody>
      </p:sp>
    </p:spTree>
    <p:extLst>
      <p:ext uri="{BB962C8B-B14F-4D97-AF65-F5344CB8AC3E}">
        <p14:creationId xmlns:p14="http://schemas.microsoft.com/office/powerpoint/2010/main" val="3376850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blip>
          <a:srcRect/>
          <a:stretch>
            <a:fillRect t="-39000" b="-39000"/>
          </a:stretch>
        </a:blipFill>
        <a:effectLst/>
      </p:bgPr>
    </p:bg>
    <p:spTree>
      <p:nvGrpSpPr>
        <p:cNvPr id="1" name=""/>
        <p:cNvGrpSpPr/>
        <p:nvPr/>
      </p:nvGrpSpPr>
      <p:grpSpPr>
        <a:xfrm>
          <a:off x="0" y="0"/>
          <a:ext cx="0" cy="0"/>
          <a:chOff x="0" y="0"/>
          <a:chExt cx="0" cy="0"/>
        </a:xfrm>
      </p:grpSpPr>
      <p:sp>
        <p:nvSpPr>
          <p:cNvPr id="8" name="Title 1"/>
          <p:cNvSpPr txBox="1">
            <a:spLocks/>
          </p:cNvSpPr>
          <p:nvPr/>
        </p:nvSpPr>
        <p:spPr>
          <a:xfrm>
            <a:off x="3251235" y="344645"/>
            <a:ext cx="7363014"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i="1" dirty="0"/>
          </a:p>
        </p:txBody>
      </p:sp>
      <p:sp>
        <p:nvSpPr>
          <p:cNvPr id="2" name="Title 1">
            <a:extLst>
              <a:ext uri="{FF2B5EF4-FFF2-40B4-BE49-F238E27FC236}">
                <a16:creationId xmlns:a16="http://schemas.microsoft.com/office/drawing/2014/main" id="{9871878E-26DE-49B1-AA19-2D4ED9E05AB4}"/>
              </a:ext>
            </a:extLst>
          </p:cNvPr>
          <p:cNvSpPr>
            <a:spLocks noGrp="1"/>
          </p:cNvSpPr>
          <p:nvPr>
            <p:ph type="title"/>
          </p:nvPr>
        </p:nvSpPr>
        <p:spPr/>
        <p:txBody>
          <a:bodyPr/>
          <a:lstStyle/>
          <a:p>
            <a:r>
              <a:rPr lang="en-US" i="1" dirty="0"/>
              <a:t>Aedes</a:t>
            </a:r>
            <a:r>
              <a:rPr lang="en-US" dirty="0"/>
              <a:t> Mosquitoes</a:t>
            </a:r>
            <a:endParaRPr lang="en-US" i="1" dirty="0"/>
          </a:p>
        </p:txBody>
      </p:sp>
      <p:sp>
        <p:nvSpPr>
          <p:cNvPr id="10" name="Content Placeholder 4"/>
          <p:cNvSpPr>
            <a:spLocks noGrp="1"/>
          </p:cNvSpPr>
          <p:nvPr>
            <p:ph sz="half" idx="1"/>
          </p:nvPr>
        </p:nvSpPr>
        <p:spPr/>
        <p:txBody>
          <a:bodyPr>
            <a:normAutofit/>
          </a:bodyPr>
          <a:lstStyle/>
          <a:p>
            <a:r>
              <a:rPr lang="en-US" i="1" dirty="0"/>
              <a:t>A. </a:t>
            </a:r>
            <a:r>
              <a:rPr lang="en-US" i="1" dirty="0" err="1"/>
              <a:t>albopictus</a:t>
            </a:r>
            <a:endParaRPr lang="en-US" i="1" dirty="0"/>
          </a:p>
          <a:p>
            <a:pPr lvl="1"/>
            <a:r>
              <a:rPr lang="en-US" dirty="0"/>
              <a:t>Lays its eggs on flooded soil</a:t>
            </a:r>
          </a:p>
          <a:p>
            <a:pPr lvl="1"/>
            <a:r>
              <a:rPr lang="en-US" dirty="0"/>
              <a:t>Very aggressive</a:t>
            </a:r>
          </a:p>
        </p:txBody>
      </p:sp>
      <p:sp>
        <p:nvSpPr>
          <p:cNvPr id="3" name="Content Placeholder 2">
            <a:extLst>
              <a:ext uri="{FF2B5EF4-FFF2-40B4-BE49-F238E27FC236}">
                <a16:creationId xmlns:a16="http://schemas.microsoft.com/office/drawing/2014/main" id="{28D8C044-DD38-498C-AD4C-8ECA0FF0DF38}"/>
              </a:ext>
            </a:extLst>
          </p:cNvPr>
          <p:cNvSpPr>
            <a:spLocks noGrp="1"/>
          </p:cNvSpPr>
          <p:nvPr>
            <p:ph sz="half" idx="2"/>
          </p:nvPr>
        </p:nvSpPr>
        <p:spPr/>
        <p:txBody>
          <a:bodyPr/>
          <a:lstStyle/>
          <a:p>
            <a:r>
              <a:rPr lang="en-US" i="1" dirty="0"/>
              <a:t>A. aegypti</a:t>
            </a:r>
          </a:p>
          <a:p>
            <a:pPr lvl="1"/>
            <a:r>
              <a:rPr lang="en-US" dirty="0"/>
              <a:t>Lays its eggs in containers (as small as a bottle cap)</a:t>
            </a:r>
          </a:p>
          <a:p>
            <a:pPr lvl="1"/>
            <a:r>
              <a:rPr lang="en-US" dirty="0"/>
              <a:t>Not very aggressive</a:t>
            </a:r>
          </a:p>
          <a:p>
            <a:endParaRPr lang="en-US" dirty="0"/>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5292" y="3766271"/>
            <a:ext cx="3431886"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0375" y="3775796"/>
            <a:ext cx="3905250" cy="2200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64549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blip>
          <a:srcRect/>
          <a:stretch>
            <a:fillRect t="-39000" b="-39000"/>
          </a:stretch>
        </a:blipFill>
        <a:effectLst/>
      </p:bgPr>
    </p:bg>
    <p:spTree>
      <p:nvGrpSpPr>
        <p:cNvPr id="1" name=""/>
        <p:cNvGrpSpPr/>
        <p:nvPr/>
      </p:nvGrpSpPr>
      <p:grpSpPr>
        <a:xfrm>
          <a:off x="0" y="0"/>
          <a:ext cx="0" cy="0"/>
          <a:chOff x="0" y="0"/>
          <a:chExt cx="0" cy="0"/>
        </a:xfrm>
      </p:grpSpPr>
      <p:pic>
        <p:nvPicPr>
          <p:cNvPr id="1026" name="Picture 2" descr="Two maps of the United States showing Aedes aegypti and Aedes albopictus mosquitoes are or have been previously found.  Aedes aegypti range is the southern half of the United States.  Aedes albopictus range is the eastern half of the United States as well as the southwest."/>
          <p:cNvPicPr>
            <a:picLocks noChangeAspect="1" noChangeArrowheads="1"/>
          </p:cNvPicPr>
          <p:nvPr/>
        </p:nvPicPr>
        <p:blipFill rotWithShape="1">
          <a:blip r:embed="rId4">
            <a:extLst>
              <a:ext uri="{28A0092B-C50C-407E-A947-70E740481C1C}">
                <a14:useLocalDpi xmlns:a14="http://schemas.microsoft.com/office/drawing/2010/main" val="0"/>
              </a:ext>
            </a:extLst>
          </a:blip>
          <a:srcRect l="2331" t="8367" r="3397" b="6534"/>
          <a:stretch/>
        </p:blipFill>
        <p:spPr bwMode="auto">
          <a:xfrm>
            <a:off x="857932" y="1495311"/>
            <a:ext cx="10476135" cy="41019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70162" y="5985164"/>
            <a:ext cx="11921837" cy="830997"/>
          </a:xfrm>
          <a:prstGeom prst="rect">
            <a:avLst/>
          </a:prstGeom>
          <a:noFill/>
        </p:spPr>
        <p:txBody>
          <a:bodyPr wrap="square" rtlCol="0">
            <a:spAutoFit/>
          </a:bodyPr>
          <a:lstStyle/>
          <a:p>
            <a:r>
              <a:rPr lang="en-US" sz="2400" dirty="0">
                <a:latin typeface="+mj-lt"/>
              </a:rPr>
              <a:t>These maps represent CDC's best estimate of the potential range of </a:t>
            </a:r>
            <a:r>
              <a:rPr lang="en-US" sz="2400" i="1" dirty="0">
                <a:latin typeface="+mj-lt"/>
              </a:rPr>
              <a:t>Aedes aegypti</a:t>
            </a:r>
            <a:r>
              <a:rPr lang="en-US" sz="2400" dirty="0">
                <a:latin typeface="+mj-lt"/>
              </a:rPr>
              <a:t> and </a:t>
            </a:r>
            <a:r>
              <a:rPr lang="en-US" sz="2400" i="1" dirty="0">
                <a:latin typeface="+mj-lt"/>
              </a:rPr>
              <a:t>Aedes </a:t>
            </a:r>
            <a:r>
              <a:rPr lang="en-US" sz="2400" i="1" dirty="0" err="1">
                <a:latin typeface="+mj-lt"/>
              </a:rPr>
              <a:t>albopictus</a:t>
            </a:r>
            <a:r>
              <a:rPr lang="en-US" sz="2400" dirty="0">
                <a:latin typeface="+mj-lt"/>
              </a:rPr>
              <a:t> in the United States</a:t>
            </a:r>
          </a:p>
        </p:txBody>
      </p:sp>
      <p:sp>
        <p:nvSpPr>
          <p:cNvPr id="3" name="Title 2">
            <a:extLst>
              <a:ext uri="{FF2B5EF4-FFF2-40B4-BE49-F238E27FC236}">
                <a16:creationId xmlns:a16="http://schemas.microsoft.com/office/drawing/2014/main" id="{1548CE3E-A340-4570-B8F7-9648923002E5}"/>
              </a:ext>
            </a:extLst>
          </p:cNvPr>
          <p:cNvSpPr>
            <a:spLocks noGrp="1"/>
          </p:cNvSpPr>
          <p:nvPr>
            <p:ph type="title"/>
          </p:nvPr>
        </p:nvSpPr>
        <p:spPr/>
        <p:txBody>
          <a:bodyPr/>
          <a:lstStyle/>
          <a:p>
            <a:r>
              <a:rPr lang="en-US" i="1" dirty="0"/>
              <a:t>Aedes</a:t>
            </a:r>
            <a:r>
              <a:rPr lang="en-US" dirty="0"/>
              <a:t> Species in US</a:t>
            </a:r>
          </a:p>
        </p:txBody>
      </p:sp>
    </p:spTree>
    <p:extLst>
      <p:ext uri="{BB962C8B-B14F-4D97-AF65-F5344CB8AC3E}">
        <p14:creationId xmlns:p14="http://schemas.microsoft.com/office/powerpoint/2010/main" val="15274129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blip>
          <a:srcRect/>
          <a:stretch>
            <a:fillRect t="-39000" b="-39000"/>
          </a:stretch>
        </a:blipFill>
        <a:effectLst/>
      </p:bgPr>
    </p:bg>
    <p:spTree>
      <p:nvGrpSpPr>
        <p:cNvPr id="1" name=""/>
        <p:cNvGrpSpPr/>
        <p:nvPr/>
      </p:nvGrpSpPr>
      <p:grpSpPr>
        <a:xfrm>
          <a:off x="0" y="0"/>
          <a:ext cx="0" cy="0"/>
          <a:chOff x="0" y="0"/>
          <a:chExt cx="0" cy="0"/>
        </a:xfrm>
      </p:grpSpPr>
      <p:sp>
        <p:nvSpPr>
          <p:cNvPr id="8" name="Oval 7" title="Mosquito"/>
          <p:cNvSpPr/>
          <p:nvPr/>
        </p:nvSpPr>
        <p:spPr>
          <a:xfrm>
            <a:off x="7620000" y="1676400"/>
            <a:ext cx="4554706" cy="4554706"/>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p>
        </p:txBody>
      </p:sp>
      <p:sp>
        <p:nvSpPr>
          <p:cNvPr id="5" name="Title 4"/>
          <p:cNvSpPr>
            <a:spLocks noGrp="1"/>
          </p:cNvSpPr>
          <p:nvPr>
            <p:ph type="title"/>
          </p:nvPr>
        </p:nvSpPr>
        <p:spPr/>
        <p:txBody>
          <a:bodyPr/>
          <a:lstStyle/>
          <a:p>
            <a:r>
              <a:rPr lang="en-US" dirty="0"/>
              <a:t>Zika Virus</a:t>
            </a:r>
          </a:p>
        </p:txBody>
      </p:sp>
      <p:sp>
        <p:nvSpPr>
          <p:cNvPr id="2" name="Content Placeholder 1"/>
          <p:cNvSpPr>
            <a:spLocks noGrp="1"/>
          </p:cNvSpPr>
          <p:nvPr>
            <p:ph idx="1"/>
          </p:nvPr>
        </p:nvSpPr>
        <p:spPr/>
        <p:txBody>
          <a:bodyPr/>
          <a:lstStyle/>
          <a:p>
            <a:r>
              <a:rPr lang="en-US" dirty="0"/>
              <a:t>Spread through</a:t>
            </a:r>
          </a:p>
          <a:p>
            <a:pPr lvl="1"/>
            <a:r>
              <a:rPr lang="en-US" dirty="0"/>
              <a:t>Mosquito bites </a:t>
            </a:r>
          </a:p>
          <a:p>
            <a:pPr lvl="1"/>
            <a:r>
              <a:rPr lang="en-US" dirty="0"/>
              <a:t>From a pregnant woman to her fetus </a:t>
            </a:r>
          </a:p>
          <a:p>
            <a:pPr lvl="1"/>
            <a:r>
              <a:rPr lang="en-US" dirty="0"/>
              <a:t>Sex with an infected person</a:t>
            </a:r>
          </a:p>
          <a:p>
            <a:endParaRPr lang="en-US" dirty="0"/>
          </a:p>
        </p:txBody>
      </p:sp>
      <p:sp>
        <p:nvSpPr>
          <p:cNvPr id="7" name="Oval 6" title="Mosquito"/>
          <p:cNvSpPr/>
          <p:nvPr/>
        </p:nvSpPr>
        <p:spPr>
          <a:xfrm>
            <a:off x="7189775" y="1460636"/>
            <a:ext cx="1582906" cy="1582906"/>
          </a:xfrm>
          <a:prstGeom prst="ellipse">
            <a:avLst/>
          </a:prstGeom>
          <a:solidFill>
            <a:srgbClr val="E0F3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p>
        </p:txBody>
      </p:sp>
      <p:pic>
        <p:nvPicPr>
          <p:cNvPr id="4" name="Picture 3" descr="Mosquito" title="Mosquito"/>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8312" y="1721259"/>
            <a:ext cx="1325832" cy="1061660"/>
          </a:xfrm>
          <a:prstGeom prst="rect">
            <a:avLst/>
          </a:prstGeom>
        </p:spPr>
      </p:pic>
      <p:pic>
        <p:nvPicPr>
          <p:cNvPr id="6" name="Picture 5" descr="Pregnant woman" title="Pregnant woma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29600" y="1494789"/>
            <a:ext cx="1864680" cy="4511505"/>
          </a:xfrm>
          <a:prstGeom prst="rect">
            <a:avLst/>
          </a:prstGeom>
        </p:spPr>
      </p:pic>
    </p:spTree>
    <p:extLst>
      <p:ext uri="{BB962C8B-B14F-4D97-AF65-F5344CB8AC3E}">
        <p14:creationId xmlns:p14="http://schemas.microsoft.com/office/powerpoint/2010/main" val="26663566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blip>
          <a:srcRect/>
          <a:stretch>
            <a:fillRect t="-39000" b="-3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Zika Virus</a:t>
            </a:r>
          </a:p>
        </p:txBody>
      </p:sp>
      <p:sp>
        <p:nvSpPr>
          <p:cNvPr id="3" name="Content Placeholder 2"/>
          <p:cNvSpPr>
            <a:spLocks noGrp="1"/>
          </p:cNvSpPr>
          <p:nvPr>
            <p:ph idx="1"/>
          </p:nvPr>
        </p:nvSpPr>
        <p:spPr/>
        <p:txBody>
          <a:bodyPr/>
          <a:lstStyle/>
          <a:p>
            <a:r>
              <a:rPr lang="en-US" dirty="0">
                <a:latin typeface="+mn-lt"/>
              </a:rPr>
              <a:t>Many people with Zika will not have symptoms or will only have mild symptoms. </a:t>
            </a:r>
          </a:p>
          <a:p>
            <a:r>
              <a:rPr lang="en-US" dirty="0">
                <a:latin typeface="+mn-lt"/>
              </a:rPr>
              <a:t>Symptoms last several days to a week. </a:t>
            </a:r>
          </a:p>
          <a:p>
            <a:r>
              <a:rPr lang="en-US" dirty="0">
                <a:latin typeface="+mn-lt"/>
              </a:rPr>
              <a:t>People usually don’t get sick enough to go to the hospital.</a:t>
            </a:r>
          </a:p>
          <a:p>
            <a:r>
              <a:rPr lang="en-US" dirty="0">
                <a:latin typeface="+mn-lt"/>
              </a:rPr>
              <a:t>People very rarely die of Zika.</a:t>
            </a:r>
          </a:p>
        </p:txBody>
      </p:sp>
    </p:spTree>
    <p:extLst>
      <p:ext uri="{BB962C8B-B14F-4D97-AF65-F5344CB8AC3E}">
        <p14:creationId xmlns:p14="http://schemas.microsoft.com/office/powerpoint/2010/main" val="36372762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blip>
          <a:srcRect/>
          <a:stretch>
            <a:fillRect t="-39000" b="-3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err="1"/>
              <a:t>Zika</a:t>
            </a:r>
            <a:r>
              <a:rPr lang="en-US" dirty="0"/>
              <a:t> Symptoms</a:t>
            </a:r>
          </a:p>
        </p:txBody>
      </p:sp>
      <p:sp>
        <p:nvSpPr>
          <p:cNvPr id="3" name="Content Placeholder 2"/>
          <p:cNvSpPr>
            <a:spLocks noGrp="1"/>
          </p:cNvSpPr>
          <p:nvPr>
            <p:ph idx="1"/>
          </p:nvPr>
        </p:nvSpPr>
        <p:spPr/>
        <p:txBody>
          <a:bodyPr>
            <a:normAutofit/>
          </a:bodyPr>
          <a:lstStyle/>
          <a:p>
            <a:r>
              <a:rPr lang="en-US" dirty="0"/>
              <a:t>Low-grade fever</a:t>
            </a:r>
          </a:p>
          <a:p>
            <a:r>
              <a:rPr lang="en-US" dirty="0"/>
              <a:t>Joint pain/swelling</a:t>
            </a:r>
          </a:p>
          <a:p>
            <a:r>
              <a:rPr lang="en-US" dirty="0"/>
              <a:t>Muscle pain</a:t>
            </a:r>
          </a:p>
          <a:p>
            <a:r>
              <a:rPr lang="en-US" dirty="0"/>
              <a:t>Rash</a:t>
            </a:r>
          </a:p>
          <a:p>
            <a:r>
              <a:rPr lang="en-US" dirty="0"/>
              <a:t>Headache with pain behind eyes</a:t>
            </a:r>
          </a:p>
          <a:p>
            <a:r>
              <a:rPr lang="en-US" dirty="0"/>
              <a:t>Red eyes</a:t>
            </a:r>
          </a:p>
          <a:p>
            <a:endParaRPr lang="en-US"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1" y="1932215"/>
            <a:ext cx="3779837" cy="3798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238838"/>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blip>
          <a:srcRect/>
          <a:stretch>
            <a:fillRect t="-39000" b="-39000"/>
          </a:stretch>
        </a:blipFill>
        <a:effectLst/>
      </p:bgPr>
    </p:bg>
    <p:spTree>
      <p:nvGrpSpPr>
        <p:cNvPr id="1" name=""/>
        <p:cNvGrpSpPr/>
        <p:nvPr/>
      </p:nvGrpSpPr>
      <p:grpSpPr>
        <a:xfrm>
          <a:off x="0" y="0"/>
          <a:ext cx="0" cy="0"/>
          <a:chOff x="0" y="0"/>
          <a:chExt cx="0" cy="0"/>
        </a:xfrm>
      </p:grpSpPr>
      <p:sp>
        <p:nvSpPr>
          <p:cNvPr id="4" name="Rectangle 3"/>
          <p:cNvSpPr/>
          <p:nvPr/>
        </p:nvSpPr>
        <p:spPr>
          <a:xfrm>
            <a:off x="6674840" y="1905000"/>
            <a:ext cx="3916960" cy="4267200"/>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Autofit/>
          </a:bodyPr>
          <a:lstStyle/>
          <a:p>
            <a:r>
              <a:rPr lang="en-US" dirty="0"/>
              <a:t>Zika Symptoms</a:t>
            </a:r>
          </a:p>
        </p:txBody>
      </p:sp>
      <p:sp>
        <p:nvSpPr>
          <p:cNvPr id="3" name="Content Placeholder 2"/>
          <p:cNvSpPr>
            <a:spLocks noGrp="1"/>
          </p:cNvSpPr>
          <p:nvPr>
            <p:ph sz="half" idx="1"/>
          </p:nvPr>
        </p:nvSpPr>
        <p:spPr/>
        <p:txBody>
          <a:bodyPr>
            <a:normAutofit/>
          </a:bodyPr>
          <a:lstStyle/>
          <a:p>
            <a:r>
              <a:rPr lang="en-US" dirty="0"/>
              <a:t>Linked to </a:t>
            </a:r>
            <a:r>
              <a:rPr lang="en-US" dirty="0" err="1"/>
              <a:t>Guillain-Barré</a:t>
            </a:r>
            <a:r>
              <a:rPr lang="en-US" dirty="0"/>
              <a:t> syndrome (GBS), which causes muscle weakness, and sometimes, paralysis</a:t>
            </a:r>
          </a:p>
          <a:p>
            <a:endParaRPr lang="en-US" dirty="0"/>
          </a:p>
          <a:p>
            <a:r>
              <a:rPr lang="en-US" dirty="0"/>
              <a:t>No specific treatment or vaccine</a:t>
            </a:r>
          </a:p>
          <a:p>
            <a:endParaRPr lang="en-US" dirty="0"/>
          </a:p>
        </p:txBody>
      </p:sp>
      <p:pic>
        <p:nvPicPr>
          <p:cNvPr id="5" name="Picture 4" descr="A picture of a normal neuron and a neuron with Guillain- Barre syndrome." title="Neuron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7024" y="2072836"/>
            <a:ext cx="3772593" cy="3931528"/>
          </a:xfrm>
          <a:prstGeom prst="rect">
            <a:avLst/>
          </a:prstGeom>
        </p:spPr>
      </p:pic>
    </p:spTree>
    <p:extLst>
      <p:ext uri="{BB962C8B-B14F-4D97-AF65-F5344CB8AC3E}">
        <p14:creationId xmlns:p14="http://schemas.microsoft.com/office/powerpoint/2010/main" val="18567128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blip>
          <a:srcRect/>
          <a:stretch>
            <a:fillRect t="-39000" b="-3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Zika and Pregnancy</a:t>
            </a:r>
          </a:p>
        </p:txBody>
      </p:sp>
      <p:sp>
        <p:nvSpPr>
          <p:cNvPr id="3" name="Content Placeholder 2"/>
          <p:cNvSpPr>
            <a:spLocks noGrp="1"/>
          </p:cNvSpPr>
          <p:nvPr>
            <p:ph sz="half" idx="1"/>
          </p:nvPr>
        </p:nvSpPr>
        <p:spPr/>
        <p:txBody>
          <a:bodyPr>
            <a:normAutofit lnSpcReduction="10000"/>
          </a:bodyPr>
          <a:lstStyle/>
          <a:p>
            <a:r>
              <a:rPr lang="en-US" dirty="0"/>
              <a:t>Can cause microcephaly (small head size) and other severe brain defects if mother infected just before or during pregnancy</a:t>
            </a:r>
          </a:p>
          <a:p>
            <a:r>
              <a:rPr lang="en-US" dirty="0"/>
              <a:t>Linked to other problems, such as miscarriage, stillbirth, and birth defects</a:t>
            </a:r>
          </a:p>
          <a:p>
            <a:r>
              <a:rPr lang="en-US" dirty="0"/>
              <a:t>No evidence that past infection will affect future pregnancies once the virus has cleared the body</a:t>
            </a:r>
          </a:p>
          <a:p>
            <a:endParaRPr lang="en-US" dirty="0"/>
          </a:p>
          <a:p>
            <a:endParaRPr lang="en-US" dirty="0"/>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6801" y="1981200"/>
            <a:ext cx="1762125" cy="458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19204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blip>
          <a:srcRect/>
          <a:stretch>
            <a:fillRect t="-39000" b="-3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Congenital Zika syndrome</a:t>
            </a:r>
          </a:p>
        </p:txBody>
      </p:sp>
      <p:sp>
        <p:nvSpPr>
          <p:cNvPr id="3" name="Content Placeholder 2"/>
          <p:cNvSpPr>
            <a:spLocks noGrp="1"/>
          </p:cNvSpPr>
          <p:nvPr>
            <p:ph sz="half" idx="1"/>
          </p:nvPr>
        </p:nvSpPr>
        <p:spPr/>
        <p:txBody>
          <a:bodyPr>
            <a:normAutofit fontScale="92500" lnSpcReduction="20000"/>
          </a:bodyPr>
          <a:lstStyle/>
          <a:p>
            <a:r>
              <a:rPr lang="en-US" dirty="0">
                <a:latin typeface="+mn-lt"/>
              </a:rPr>
              <a:t>Severe microcephaly (small head size) resulting in a partially collapsed skull</a:t>
            </a:r>
          </a:p>
          <a:p>
            <a:r>
              <a:rPr lang="en-US" dirty="0">
                <a:latin typeface="+mn-lt"/>
              </a:rPr>
              <a:t>Decreased brain tissue with brain damage </a:t>
            </a:r>
          </a:p>
          <a:p>
            <a:r>
              <a:rPr lang="en-US" dirty="0">
                <a:latin typeface="+mn-lt"/>
              </a:rPr>
              <a:t>Damage to the back of the eye with a specific pattern of scarring and increased pigment</a:t>
            </a:r>
          </a:p>
          <a:p>
            <a:r>
              <a:rPr lang="en-US" dirty="0">
                <a:latin typeface="+mn-lt"/>
              </a:rPr>
              <a:t>Limited range of joint motion, such as clubfoot</a:t>
            </a:r>
          </a:p>
          <a:p>
            <a:r>
              <a:rPr lang="en-US" dirty="0">
                <a:latin typeface="+mn-lt"/>
              </a:rPr>
              <a:t>Too much muscle tone restricting body movement soon after birth </a:t>
            </a:r>
          </a:p>
        </p:txBody>
      </p:sp>
      <p:sp>
        <p:nvSpPr>
          <p:cNvPr id="4" name="Content Placeholder 3">
            <a:extLst>
              <a:ext uri="{FF2B5EF4-FFF2-40B4-BE49-F238E27FC236}">
                <a16:creationId xmlns:a16="http://schemas.microsoft.com/office/drawing/2014/main" id="{D33C4D47-3819-4574-A3BD-E424398F72B9}"/>
              </a:ext>
            </a:extLst>
          </p:cNvPr>
          <p:cNvSpPr>
            <a:spLocks noGrp="1"/>
          </p:cNvSpPr>
          <p:nvPr>
            <p:ph sz="half" idx="2"/>
          </p:nvPr>
        </p:nvSpPr>
        <p:spPr/>
        <p:txBody>
          <a:bodyPr>
            <a:normAutofit fontScale="92500" lnSpcReduction="20000"/>
          </a:bodyPr>
          <a:lstStyle/>
          <a:p>
            <a:endParaRPr lang="en-US"/>
          </a:p>
        </p:txBody>
      </p:sp>
      <p:pic>
        <p:nvPicPr>
          <p:cNvPr id="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267" t="26005" r="55385" b="33572"/>
          <a:stretch/>
        </p:blipFill>
        <p:spPr bwMode="auto">
          <a:xfrm>
            <a:off x="6096000" y="2914392"/>
            <a:ext cx="5558911" cy="2173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6530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blip>
          <a:srcRect/>
          <a:stretch>
            <a:fillRect t="-39000" b="-3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Zika in Mexico: 2017</a:t>
            </a:r>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897812" y="1825625"/>
            <a:ext cx="6396376" cy="4351338"/>
          </a:xfrm>
        </p:spPr>
      </p:pic>
    </p:spTree>
    <p:extLst>
      <p:ext uri="{BB962C8B-B14F-4D97-AF65-F5344CB8AC3E}">
        <p14:creationId xmlns:p14="http://schemas.microsoft.com/office/powerpoint/2010/main" val="2455458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blip>
          <a:srcRect/>
          <a:stretch>
            <a:fillRect t="-39000" b="-3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Zika in the U.S.: 2017</a:t>
            </a:r>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740003" y="1825625"/>
            <a:ext cx="8711993" cy="4351338"/>
          </a:xfrm>
        </p:spPr>
      </p:pic>
    </p:spTree>
    <p:extLst>
      <p:ext uri="{BB962C8B-B14F-4D97-AF65-F5344CB8AC3E}">
        <p14:creationId xmlns:p14="http://schemas.microsoft.com/office/powerpoint/2010/main" val="32054063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9EA35-C84F-44CF-9B64-F0806E74108E}"/>
              </a:ext>
            </a:extLst>
          </p:cNvPr>
          <p:cNvSpPr>
            <a:spLocks noGrp="1"/>
          </p:cNvSpPr>
          <p:nvPr>
            <p:ph type="title"/>
          </p:nvPr>
        </p:nvSpPr>
        <p:spPr/>
        <p:txBody>
          <a:bodyPr/>
          <a:lstStyle/>
          <a:p>
            <a:r>
              <a:rPr lang="en-US" dirty="0"/>
              <a:t>Understanding Risk of </a:t>
            </a:r>
            <a:r>
              <a:rPr lang="en-US"/>
              <a:t>Vector-borne Disease</a:t>
            </a:r>
            <a:endParaRPr lang="en-US" dirty="0"/>
          </a:p>
        </p:txBody>
      </p:sp>
      <p:sp>
        <p:nvSpPr>
          <p:cNvPr id="3" name="Content Placeholder 2">
            <a:extLst>
              <a:ext uri="{FF2B5EF4-FFF2-40B4-BE49-F238E27FC236}">
                <a16:creationId xmlns:a16="http://schemas.microsoft.com/office/drawing/2014/main" id="{1FB1B53B-94F5-42EC-A9A2-45351E695649}"/>
              </a:ext>
            </a:extLst>
          </p:cNvPr>
          <p:cNvSpPr>
            <a:spLocks noGrp="1"/>
          </p:cNvSpPr>
          <p:nvPr>
            <p:ph idx="1"/>
          </p:nvPr>
        </p:nvSpPr>
        <p:spPr/>
        <p:txBody>
          <a:bodyPr/>
          <a:lstStyle/>
          <a:p>
            <a:r>
              <a:rPr lang="en-US" dirty="0"/>
              <a:t>Vector competence</a:t>
            </a:r>
          </a:p>
          <a:p>
            <a:r>
              <a:rPr lang="en-US" dirty="0"/>
              <a:t>Vector capacity</a:t>
            </a:r>
          </a:p>
          <a:p>
            <a:endParaRPr lang="en-US" dirty="0"/>
          </a:p>
        </p:txBody>
      </p:sp>
      <p:pic>
        <p:nvPicPr>
          <p:cNvPr id="1026" name="Picture 2" descr="Image result for dengue virus">
            <a:extLst>
              <a:ext uri="{FF2B5EF4-FFF2-40B4-BE49-F238E27FC236}">
                <a16:creationId xmlns:a16="http://schemas.microsoft.com/office/drawing/2014/main" id="{AACA5BA7-E030-4336-B390-A3F10F8803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6327" y="1415471"/>
            <a:ext cx="5183909" cy="518390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5291D32-129C-416E-A875-845715376635}"/>
              </a:ext>
            </a:extLst>
          </p:cNvPr>
          <p:cNvSpPr txBox="1"/>
          <p:nvPr/>
        </p:nvSpPr>
        <p:spPr>
          <a:xfrm>
            <a:off x="10486823" y="5551048"/>
            <a:ext cx="400110" cy="1022524"/>
          </a:xfrm>
          <a:prstGeom prst="rect">
            <a:avLst/>
          </a:prstGeom>
          <a:noFill/>
        </p:spPr>
        <p:txBody>
          <a:bodyPr vert="vert" wrap="none" rtlCol="0">
            <a:spAutoFit/>
          </a:bodyPr>
          <a:lstStyle/>
          <a:p>
            <a:r>
              <a:rPr lang="en-US" sz="1400" dirty="0"/>
              <a:t>Purdue Univ.</a:t>
            </a:r>
          </a:p>
        </p:txBody>
      </p:sp>
    </p:spTree>
    <p:extLst>
      <p:ext uri="{BB962C8B-B14F-4D97-AF65-F5344CB8AC3E}">
        <p14:creationId xmlns:p14="http://schemas.microsoft.com/office/powerpoint/2010/main" val="40647403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blip>
          <a:srcRect/>
          <a:stretch>
            <a:fillRect t="-39000" b="-3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Florida Outbreak</a:t>
            </a:r>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228144" y="1825625"/>
            <a:ext cx="7735712" cy="4351338"/>
          </a:xfrm>
        </p:spPr>
      </p:pic>
    </p:spTree>
    <p:extLst>
      <p:ext uri="{BB962C8B-B14F-4D97-AF65-F5344CB8AC3E}">
        <p14:creationId xmlns:p14="http://schemas.microsoft.com/office/powerpoint/2010/main" val="5637260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blip>
          <a:srcRect/>
          <a:stretch>
            <a:fillRect t="-39000" b="-3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Texas Outbreak</a:t>
            </a:r>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228144" y="1825625"/>
            <a:ext cx="7735712" cy="4351338"/>
          </a:xfrm>
        </p:spPr>
      </p:pic>
    </p:spTree>
    <p:extLst>
      <p:ext uri="{BB962C8B-B14F-4D97-AF65-F5344CB8AC3E}">
        <p14:creationId xmlns:p14="http://schemas.microsoft.com/office/powerpoint/2010/main" val="6781187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blip>
          <a:srcRect/>
          <a:stretch>
            <a:fillRect t="-39000" b="-3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Chikungunya Symptoms</a:t>
            </a:r>
          </a:p>
        </p:txBody>
      </p:sp>
      <p:sp>
        <p:nvSpPr>
          <p:cNvPr id="3" name="Content Placeholder 2"/>
          <p:cNvSpPr>
            <a:spLocks noGrp="1"/>
          </p:cNvSpPr>
          <p:nvPr>
            <p:ph idx="1"/>
          </p:nvPr>
        </p:nvSpPr>
        <p:spPr/>
        <p:txBody>
          <a:bodyPr>
            <a:normAutofit/>
          </a:bodyPr>
          <a:lstStyle/>
          <a:p>
            <a:r>
              <a:rPr lang="en-US" dirty="0"/>
              <a:t>Not in Arizona yet, but we have the right mosquitoes</a:t>
            </a:r>
          </a:p>
          <a:p>
            <a:r>
              <a:rPr lang="en-US" dirty="0"/>
              <a:t>Transmission by mosquitos only</a:t>
            </a:r>
          </a:p>
          <a:p>
            <a:r>
              <a:rPr lang="en-US" dirty="0"/>
              <a:t>Humans can infect mosquitoes during 1st week of illness</a:t>
            </a:r>
          </a:p>
          <a:p>
            <a:r>
              <a:rPr lang="en-US" dirty="0"/>
              <a:t>70–90% of exposed persons develop illness</a:t>
            </a:r>
          </a:p>
          <a:p>
            <a:r>
              <a:rPr lang="en-US" dirty="0"/>
              <a:t>38–63% of population affected in outbreak areas</a:t>
            </a:r>
          </a:p>
          <a:p>
            <a:endParaRPr lang="en-US" dirty="0"/>
          </a:p>
          <a:p>
            <a:endParaRPr lang="en-US" dirty="0"/>
          </a:p>
        </p:txBody>
      </p:sp>
    </p:spTree>
    <p:extLst>
      <p:ext uri="{BB962C8B-B14F-4D97-AF65-F5344CB8AC3E}">
        <p14:creationId xmlns:p14="http://schemas.microsoft.com/office/powerpoint/2010/main" val="7765656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blip>
          <a:srcRect/>
          <a:stretch>
            <a:fillRect t="-39000" b="-3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Chikungunya Symptoms</a:t>
            </a:r>
          </a:p>
        </p:txBody>
      </p:sp>
      <p:sp>
        <p:nvSpPr>
          <p:cNvPr id="3" name="Content Placeholder 2"/>
          <p:cNvSpPr>
            <a:spLocks noGrp="1"/>
          </p:cNvSpPr>
          <p:nvPr>
            <p:ph sz="half" idx="1"/>
          </p:nvPr>
        </p:nvSpPr>
        <p:spPr/>
        <p:txBody>
          <a:bodyPr>
            <a:normAutofit lnSpcReduction="10000"/>
          </a:bodyPr>
          <a:lstStyle/>
          <a:p>
            <a:r>
              <a:rPr lang="en-US" dirty="0"/>
              <a:t>Most common: fever and joint pain</a:t>
            </a:r>
          </a:p>
          <a:p>
            <a:r>
              <a:rPr lang="en-US" dirty="0"/>
              <a:t>Other: headache, muscle pain, joint swelling, or rash</a:t>
            </a:r>
          </a:p>
          <a:p>
            <a:r>
              <a:rPr lang="en-US" dirty="0"/>
              <a:t>Rarely fatal, but can be severe/ debilitating</a:t>
            </a:r>
          </a:p>
          <a:p>
            <a:r>
              <a:rPr lang="en-US" dirty="0"/>
              <a:t>Symptoms usually last approx. 1 week</a:t>
            </a:r>
          </a:p>
          <a:p>
            <a:r>
              <a:rPr lang="en-US" dirty="0"/>
              <a:t>Joint pain can last long after infection is over</a:t>
            </a:r>
          </a:p>
          <a:p>
            <a:endParaRPr lang="en-US" dirty="0"/>
          </a:p>
        </p:txBody>
      </p:sp>
      <p:sp>
        <p:nvSpPr>
          <p:cNvPr id="7" name="Content Placeholder 6">
            <a:extLst>
              <a:ext uri="{FF2B5EF4-FFF2-40B4-BE49-F238E27FC236}">
                <a16:creationId xmlns:a16="http://schemas.microsoft.com/office/drawing/2014/main" id="{0A9CAFD9-7341-4A5B-BDC2-7C945D83D634}"/>
              </a:ext>
            </a:extLst>
          </p:cNvPr>
          <p:cNvSpPr>
            <a:spLocks noGrp="1"/>
          </p:cNvSpPr>
          <p:nvPr>
            <p:ph sz="half" idx="2"/>
          </p:nvPr>
        </p:nvSpPr>
        <p:spPr/>
        <p:txBody>
          <a:bodyPr>
            <a:normAutofit lnSpcReduction="10000"/>
          </a:bodyPr>
          <a:lstStyle/>
          <a:p>
            <a:endParaRPr lang="en-US"/>
          </a:p>
        </p:txBody>
      </p:sp>
      <p:pic>
        <p:nvPicPr>
          <p:cNvPr id="4098" name="Picture 2" descr="Image result for chikungunya">
            <a:extLst>
              <a:ext uri="{FF2B5EF4-FFF2-40B4-BE49-F238E27FC236}">
                <a16:creationId xmlns:a16="http://schemas.microsoft.com/office/drawing/2014/main" id="{B3A5C4AE-49A2-4E7F-9DB4-4B6243605D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4250" y="2824019"/>
            <a:ext cx="2857500"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35488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blip>
          <a:srcRect/>
          <a:stretch>
            <a:fillRect t="-39000" b="-3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Chikungunya: May 2015-Feb 2017</a:t>
            </a:r>
          </a:p>
        </p:txBody>
      </p:sp>
      <p:pic>
        <p:nvPicPr>
          <p:cNvPr id="6147" name="Picture 3"/>
          <p:cNvPicPr>
            <a:picLocks noGrp="1" noChangeAspect="1" noChangeArrowheads="1"/>
          </p:cNvPicPr>
          <p:nvPr>
            <p:ph sz="half" idx="1"/>
          </p:nvPr>
        </p:nvPicPr>
        <p:blipFill rotWithShape="1">
          <a:blip r:embed="rId4">
            <a:extLst>
              <a:ext uri="{28A0092B-C50C-407E-A947-70E740481C1C}">
                <a14:useLocalDpi xmlns:a14="http://schemas.microsoft.com/office/drawing/2010/main" val="0"/>
              </a:ext>
            </a:extLst>
          </a:blip>
          <a:stretch/>
        </p:blipFill>
        <p:spPr>
          <a:xfrm>
            <a:off x="1209965" y="1825624"/>
            <a:ext cx="3900233" cy="5047361"/>
          </a:xfrm>
        </p:spPr>
      </p:pic>
      <p:sp>
        <p:nvSpPr>
          <p:cNvPr id="5" name="TextBox 4"/>
          <p:cNvSpPr txBox="1"/>
          <p:nvPr/>
        </p:nvSpPr>
        <p:spPr>
          <a:xfrm>
            <a:off x="1788481" y="1358046"/>
            <a:ext cx="2743200" cy="400110"/>
          </a:xfrm>
          <a:prstGeom prst="rect">
            <a:avLst/>
          </a:prstGeom>
          <a:noFill/>
        </p:spPr>
        <p:txBody>
          <a:bodyPr wrap="square" rtlCol="0">
            <a:spAutoFit/>
          </a:bodyPr>
          <a:lstStyle/>
          <a:p>
            <a:pPr algn="r"/>
            <a:r>
              <a:rPr lang="en-US" sz="2000" dirty="0">
                <a:solidFill>
                  <a:schemeClr val="accent6">
                    <a:lumMod val="50000"/>
                  </a:schemeClr>
                </a:solidFill>
              </a:rPr>
              <a:t>May 19, 2015</a:t>
            </a:r>
          </a:p>
        </p:txBody>
      </p:sp>
      <p:sp>
        <p:nvSpPr>
          <p:cNvPr id="8" name="TextBox 7"/>
          <p:cNvSpPr txBox="1"/>
          <p:nvPr/>
        </p:nvSpPr>
        <p:spPr>
          <a:xfrm>
            <a:off x="7236691" y="1425514"/>
            <a:ext cx="2362200" cy="400110"/>
          </a:xfrm>
          <a:prstGeom prst="rect">
            <a:avLst/>
          </a:prstGeom>
          <a:noFill/>
        </p:spPr>
        <p:txBody>
          <a:bodyPr wrap="square" rtlCol="0">
            <a:spAutoFit/>
          </a:bodyPr>
          <a:lstStyle/>
          <a:p>
            <a:pPr algn="r"/>
            <a:r>
              <a:rPr lang="en-US" sz="2000" dirty="0">
                <a:solidFill>
                  <a:schemeClr val="accent6">
                    <a:lumMod val="50000"/>
                  </a:schemeClr>
                </a:solidFill>
              </a:rPr>
              <a:t>February 18, 2017</a:t>
            </a: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5540" y="2076510"/>
            <a:ext cx="3900234" cy="4381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51948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blip>
          <a:srcRect/>
          <a:stretch>
            <a:fillRect t="-39000" b="-3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Chikungunya in the U.S.</a:t>
            </a:r>
          </a:p>
        </p:txBody>
      </p:sp>
      <p:sp>
        <p:nvSpPr>
          <p:cNvPr id="3" name="Content Placeholder 2"/>
          <p:cNvSpPr>
            <a:spLocks noGrp="1"/>
          </p:cNvSpPr>
          <p:nvPr>
            <p:ph sz="half" idx="1"/>
          </p:nvPr>
        </p:nvSpPr>
        <p:spPr/>
        <p:txBody>
          <a:bodyPr/>
          <a:lstStyle/>
          <a:p>
            <a:r>
              <a:rPr lang="en-US" dirty="0"/>
              <a:t>679 cases reported in US</a:t>
            </a:r>
          </a:p>
          <a:p>
            <a:r>
              <a:rPr lang="en-US" dirty="0"/>
              <a:t>175 imported cases in US in 2016 (4 in AZ) </a:t>
            </a:r>
          </a:p>
          <a:p>
            <a:r>
              <a:rPr lang="en-US" dirty="0"/>
              <a:t>Mexico reported 757 cases in 2016, down from 11,577 in 2015</a:t>
            </a:r>
          </a:p>
          <a:p>
            <a:r>
              <a:rPr lang="en-US" dirty="0"/>
              <a:t>Detected in all Mexican states, including Sonora and Baja</a:t>
            </a:r>
          </a:p>
        </p:txBody>
      </p:sp>
      <p:sp>
        <p:nvSpPr>
          <p:cNvPr id="6" name="Content Placeholder 5">
            <a:extLst>
              <a:ext uri="{FF2B5EF4-FFF2-40B4-BE49-F238E27FC236}">
                <a16:creationId xmlns:a16="http://schemas.microsoft.com/office/drawing/2014/main" id="{0480968B-8861-4B2A-A7F4-D2936AF2720E}"/>
              </a:ext>
            </a:extLst>
          </p:cNvPr>
          <p:cNvSpPr>
            <a:spLocks noGrp="1"/>
          </p:cNvSpPr>
          <p:nvPr>
            <p:ph sz="half" idx="2"/>
          </p:nvPr>
        </p:nvSpPr>
        <p:spPr/>
        <p:txBody>
          <a:bodyPr/>
          <a:lstStyle/>
          <a:p>
            <a:endParaRPr lang="en-US"/>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199" y="1825625"/>
            <a:ext cx="5424791" cy="3882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97257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blip>
          <a:srcRect/>
          <a:stretch>
            <a:fillRect t="-39000" b="-3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Dengue Virus</a:t>
            </a:r>
          </a:p>
        </p:txBody>
      </p:sp>
      <p:sp>
        <p:nvSpPr>
          <p:cNvPr id="3" name="Content Placeholder 2"/>
          <p:cNvSpPr>
            <a:spLocks noGrp="1"/>
          </p:cNvSpPr>
          <p:nvPr>
            <p:ph idx="1"/>
          </p:nvPr>
        </p:nvSpPr>
        <p:spPr/>
        <p:txBody>
          <a:bodyPr/>
          <a:lstStyle/>
          <a:p>
            <a:r>
              <a:rPr lang="en-US" dirty="0"/>
              <a:t>Not in Arizona yet, but we have the mosquitoes</a:t>
            </a:r>
          </a:p>
          <a:p>
            <a:r>
              <a:rPr lang="en-US" dirty="0"/>
              <a:t>Transmission by mosquitos only</a:t>
            </a:r>
          </a:p>
          <a:p>
            <a:r>
              <a:rPr lang="en-US" dirty="0"/>
              <a:t>About 400 million people worldwide infected every year </a:t>
            </a:r>
          </a:p>
        </p:txBody>
      </p:sp>
    </p:spTree>
    <p:extLst>
      <p:ext uri="{BB962C8B-B14F-4D97-AF65-F5344CB8AC3E}">
        <p14:creationId xmlns:p14="http://schemas.microsoft.com/office/powerpoint/2010/main" val="13583062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blip>
          <a:srcRect/>
          <a:stretch>
            <a:fillRect t="-39000" b="-3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Dengue Symptoms</a:t>
            </a:r>
          </a:p>
        </p:txBody>
      </p:sp>
      <p:sp>
        <p:nvSpPr>
          <p:cNvPr id="3" name="Content Placeholder 2"/>
          <p:cNvSpPr>
            <a:spLocks noGrp="1"/>
          </p:cNvSpPr>
          <p:nvPr>
            <p:ph sz="half" idx="1"/>
          </p:nvPr>
        </p:nvSpPr>
        <p:spPr/>
        <p:txBody>
          <a:bodyPr/>
          <a:lstStyle/>
          <a:p>
            <a:r>
              <a:rPr lang="en-US" dirty="0"/>
              <a:t>Dengue</a:t>
            </a:r>
          </a:p>
          <a:p>
            <a:pPr lvl="1"/>
            <a:r>
              <a:rPr lang="en-US" dirty="0"/>
              <a:t>Fever, body aches, rash, nausea, vomiting, diarrhea</a:t>
            </a:r>
          </a:p>
          <a:p>
            <a:pPr lvl="1"/>
            <a:endParaRPr lang="en-US" dirty="0"/>
          </a:p>
          <a:p>
            <a:r>
              <a:rPr lang="en-US" dirty="0"/>
              <a:t>Severe dengue</a:t>
            </a:r>
          </a:p>
          <a:p>
            <a:pPr lvl="1"/>
            <a:r>
              <a:rPr lang="en-US" dirty="0"/>
              <a:t>Dengue symptoms, plus symptoms of shock or hemorrhage following severe plasma leakage</a:t>
            </a:r>
          </a:p>
          <a:p>
            <a:endParaRPr lang="en-US" dirty="0"/>
          </a:p>
        </p:txBody>
      </p:sp>
      <p:sp>
        <p:nvSpPr>
          <p:cNvPr id="6" name="Content Placeholder 5">
            <a:extLst>
              <a:ext uri="{FF2B5EF4-FFF2-40B4-BE49-F238E27FC236}">
                <a16:creationId xmlns:a16="http://schemas.microsoft.com/office/drawing/2014/main" id="{D84A0A2A-D67A-4A55-BAE9-DAB188702165}"/>
              </a:ext>
            </a:extLst>
          </p:cNvPr>
          <p:cNvSpPr>
            <a:spLocks noGrp="1"/>
          </p:cNvSpPr>
          <p:nvPr>
            <p:ph sz="half" idx="2"/>
          </p:nvPr>
        </p:nvSpPr>
        <p:spPr/>
        <p:txBody>
          <a:bodyPr/>
          <a:lstStyle/>
          <a:p>
            <a:endParaRPr lang="en-US"/>
          </a:p>
        </p:txBody>
      </p:sp>
      <p:pic>
        <p:nvPicPr>
          <p:cNvPr id="10242" name="Picture 2" descr="https://viraldiseasesd.wikispaces.com/file/view/denguefeversymptoms.jpg/173211529/denguefeversymptom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1" y="2438400"/>
            <a:ext cx="3962399" cy="3438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42125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blip>
          <a:srcRect/>
          <a:stretch>
            <a:fillRect t="-39000" b="-3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Dengue Fever</a:t>
            </a:r>
          </a:p>
        </p:txBody>
      </p:sp>
      <p:sp>
        <p:nvSpPr>
          <p:cNvPr id="3" name="Content Placeholder 2"/>
          <p:cNvSpPr>
            <a:spLocks noGrp="1"/>
          </p:cNvSpPr>
          <p:nvPr>
            <p:ph sz="half" idx="1"/>
          </p:nvPr>
        </p:nvSpPr>
        <p:spPr/>
        <p:txBody>
          <a:bodyPr>
            <a:normAutofit lnSpcReduction="10000"/>
          </a:bodyPr>
          <a:lstStyle/>
          <a:p>
            <a:r>
              <a:rPr lang="en-US" dirty="0"/>
              <a:t>4 distinct serotypes</a:t>
            </a:r>
          </a:p>
          <a:p>
            <a:r>
              <a:rPr lang="en-US" dirty="0"/>
              <a:t>Up to 75% of cases may be asymptomatic</a:t>
            </a:r>
          </a:p>
          <a:p>
            <a:r>
              <a:rPr lang="en-US" dirty="0"/>
              <a:t>5% will develop severe, life-threatening disease</a:t>
            </a:r>
          </a:p>
          <a:p>
            <a:r>
              <a:rPr lang="en-US" dirty="0"/>
              <a:t>Protective immunity against the same serological strain</a:t>
            </a:r>
          </a:p>
          <a:p>
            <a:r>
              <a:rPr lang="en-US" dirty="0"/>
              <a:t>Infection with a different serotype has increased risk of hemorrhagic manifestations</a:t>
            </a:r>
          </a:p>
        </p:txBody>
      </p:sp>
      <p:sp>
        <p:nvSpPr>
          <p:cNvPr id="6" name="Content Placeholder 5">
            <a:extLst>
              <a:ext uri="{FF2B5EF4-FFF2-40B4-BE49-F238E27FC236}">
                <a16:creationId xmlns:a16="http://schemas.microsoft.com/office/drawing/2014/main" id="{BCCEA246-15F1-49B6-9E33-C3E307E40E36}"/>
              </a:ext>
            </a:extLst>
          </p:cNvPr>
          <p:cNvSpPr>
            <a:spLocks noGrp="1"/>
          </p:cNvSpPr>
          <p:nvPr>
            <p:ph sz="half" idx="2"/>
          </p:nvPr>
        </p:nvSpPr>
        <p:spPr/>
        <p:txBody>
          <a:bodyPr>
            <a:normAutofit lnSpcReduction="10000"/>
          </a:bodyPr>
          <a:lstStyle/>
          <a:p>
            <a:endParaRPr lang="en-US"/>
          </a:p>
        </p:txBody>
      </p:sp>
      <p:pic>
        <p:nvPicPr>
          <p:cNvPr id="8199" name="Picture 7" descr="C:\Users\tarterk\AppData\Local\Microsoft\Windows\Temporary Internet Files\Content.IE5\PIP4SHH3\5283441969_0ec8e709a9_o[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56401" y="2572328"/>
            <a:ext cx="3850105" cy="2586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04994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blip>
          <a:srcRect/>
          <a:stretch>
            <a:fillRect t="-39000" b="-39000"/>
          </a:stretch>
        </a:blip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4723" y="480291"/>
            <a:ext cx="8698672" cy="6305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43835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343CCE9-2F2F-46E2-9289-D1A268F96FDE}"/>
              </a:ext>
            </a:extLst>
          </p:cNvPr>
          <p:cNvSpPr>
            <a:spLocks noGrp="1"/>
          </p:cNvSpPr>
          <p:nvPr>
            <p:ph type="title"/>
          </p:nvPr>
        </p:nvSpPr>
        <p:spPr/>
        <p:txBody>
          <a:bodyPr/>
          <a:lstStyle/>
          <a:p>
            <a:r>
              <a:rPr lang="en-US" dirty="0"/>
              <a:t>Vector Competence</a:t>
            </a:r>
          </a:p>
        </p:txBody>
      </p:sp>
      <p:sp>
        <p:nvSpPr>
          <p:cNvPr id="6" name="Content Placeholder 5">
            <a:extLst>
              <a:ext uri="{FF2B5EF4-FFF2-40B4-BE49-F238E27FC236}">
                <a16:creationId xmlns:a16="http://schemas.microsoft.com/office/drawing/2014/main" id="{FDB9B109-5F6B-4BAB-A043-65332D4341B8}"/>
              </a:ext>
            </a:extLst>
          </p:cNvPr>
          <p:cNvSpPr>
            <a:spLocks noGrp="1"/>
          </p:cNvSpPr>
          <p:nvPr>
            <p:ph idx="1"/>
          </p:nvPr>
        </p:nvSpPr>
        <p:spPr/>
        <p:txBody>
          <a:bodyPr>
            <a:normAutofit/>
          </a:bodyPr>
          <a:lstStyle/>
          <a:p>
            <a:r>
              <a:rPr lang="en-US" dirty="0"/>
              <a:t>How likely is the disease to survive inside the vector and be able to get passed to the host?</a:t>
            </a:r>
          </a:p>
        </p:txBody>
      </p:sp>
      <p:pic>
        <p:nvPicPr>
          <p:cNvPr id="2052" name="Picture 4" descr="Rift Valley Fever">
            <a:extLst>
              <a:ext uri="{FF2B5EF4-FFF2-40B4-BE49-F238E27FC236}">
                <a16:creationId xmlns:a16="http://schemas.microsoft.com/office/drawing/2014/main" id="{11B7DAFC-8AD1-453F-B184-6822821EA1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1300" y="2707266"/>
            <a:ext cx="6629400" cy="40481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B21C4C5-4ECF-4005-ACE3-576A556755F2}"/>
              </a:ext>
            </a:extLst>
          </p:cNvPr>
          <p:cNvSpPr txBox="1"/>
          <p:nvPr/>
        </p:nvSpPr>
        <p:spPr>
          <a:xfrm>
            <a:off x="9306157" y="6299199"/>
            <a:ext cx="400110" cy="395301"/>
          </a:xfrm>
          <a:prstGeom prst="rect">
            <a:avLst/>
          </a:prstGeom>
          <a:noFill/>
        </p:spPr>
        <p:txBody>
          <a:bodyPr vert="vert" wrap="none" rtlCol="0">
            <a:spAutoFit/>
          </a:bodyPr>
          <a:lstStyle/>
          <a:p>
            <a:r>
              <a:rPr lang="en-US" sz="1400" dirty="0"/>
              <a:t>CDC</a:t>
            </a:r>
          </a:p>
        </p:txBody>
      </p:sp>
    </p:spTree>
    <p:extLst>
      <p:ext uri="{BB962C8B-B14F-4D97-AF65-F5344CB8AC3E}">
        <p14:creationId xmlns:p14="http://schemas.microsoft.com/office/powerpoint/2010/main" val="7498503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blip>
          <a:srcRect/>
          <a:stretch>
            <a:fillRect t="-39000" b="-3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24200" y="274638"/>
            <a:ext cx="7086600" cy="1143000"/>
          </a:xfrm>
        </p:spPr>
        <p:txBody>
          <a:bodyPr>
            <a:normAutofit/>
          </a:bodyPr>
          <a:lstStyle/>
          <a:p>
            <a:pPr algn="l"/>
            <a:r>
              <a:rPr lang="en-US" sz="3600" dirty="0">
                <a:solidFill>
                  <a:schemeClr val="accent6">
                    <a:lumMod val="50000"/>
                  </a:schemeClr>
                </a:solidFill>
                <a:latin typeface="Trebuchet MS" panose="020B0603020202020204" pitchFamily="34" charset="0"/>
              </a:rPr>
              <a:t>Arizona Dengue Cases</a:t>
            </a:r>
          </a:p>
        </p:txBody>
      </p:sp>
      <p:pic>
        <p:nvPicPr>
          <p:cNvPr id="3" name="Picture 2">
            <a:extLst>
              <a:ext uri="{FF2B5EF4-FFF2-40B4-BE49-F238E27FC236}">
                <a16:creationId xmlns:a16="http://schemas.microsoft.com/office/drawing/2014/main" id="{1C7B0F7F-3711-4B83-BF0A-FB4F5343703A}"/>
              </a:ext>
            </a:extLst>
          </p:cNvPr>
          <p:cNvPicPr>
            <a:picLocks noChangeAspect="1"/>
          </p:cNvPicPr>
          <p:nvPr/>
        </p:nvPicPr>
        <p:blipFill>
          <a:blip r:embed="rId4"/>
          <a:stretch>
            <a:fillRect/>
          </a:stretch>
        </p:blipFill>
        <p:spPr>
          <a:xfrm>
            <a:off x="526617" y="1231873"/>
            <a:ext cx="11138766" cy="5351489"/>
          </a:xfrm>
          <a:prstGeom prst="rect">
            <a:avLst/>
          </a:prstGeom>
        </p:spPr>
      </p:pic>
    </p:spTree>
    <p:extLst>
      <p:ext uri="{BB962C8B-B14F-4D97-AF65-F5344CB8AC3E}">
        <p14:creationId xmlns:p14="http://schemas.microsoft.com/office/powerpoint/2010/main" val="27453379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blip>
          <a:srcRect/>
          <a:stretch>
            <a:fillRect t="-39000" b="-39000"/>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Difference Between Mosquitoes</a:t>
            </a:r>
          </a:p>
        </p:txBody>
      </p:sp>
      <p:pic>
        <p:nvPicPr>
          <p:cNvPr id="102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1653309" y="1417128"/>
            <a:ext cx="8700655" cy="5060881"/>
          </a:xfrm>
        </p:spPr>
      </p:pic>
    </p:spTree>
    <p:extLst>
      <p:ext uri="{BB962C8B-B14F-4D97-AF65-F5344CB8AC3E}">
        <p14:creationId xmlns:p14="http://schemas.microsoft.com/office/powerpoint/2010/main" val="8758673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t="-39000" b="-3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95DB4-D61E-44C1-BB9C-B6BDC36F1854}"/>
              </a:ext>
            </a:extLst>
          </p:cNvPr>
          <p:cNvSpPr>
            <a:spLocks noGrp="1"/>
          </p:cNvSpPr>
          <p:nvPr>
            <p:ph type="title"/>
          </p:nvPr>
        </p:nvSpPr>
        <p:spPr/>
        <p:txBody>
          <a:bodyPr/>
          <a:lstStyle/>
          <a:p>
            <a:r>
              <a:rPr lang="en-US" dirty="0"/>
              <a:t>Nuisance Mosquitoes</a:t>
            </a:r>
          </a:p>
        </p:txBody>
      </p:sp>
      <p:sp>
        <p:nvSpPr>
          <p:cNvPr id="3" name="Content Placeholder 2">
            <a:extLst>
              <a:ext uri="{FF2B5EF4-FFF2-40B4-BE49-F238E27FC236}">
                <a16:creationId xmlns:a16="http://schemas.microsoft.com/office/drawing/2014/main" id="{21518F6B-3637-48FB-A408-E09F6F9F9243}"/>
              </a:ext>
            </a:extLst>
          </p:cNvPr>
          <p:cNvSpPr>
            <a:spLocks noGrp="1"/>
          </p:cNvSpPr>
          <p:nvPr>
            <p:ph idx="1"/>
          </p:nvPr>
        </p:nvSpPr>
        <p:spPr/>
        <p:txBody>
          <a:bodyPr/>
          <a:lstStyle/>
          <a:p>
            <a:r>
              <a:rPr lang="en-US" dirty="0"/>
              <a:t>While unable to transmit disease, nuisance mosquitoes still bite humans and can cause itchy welts</a:t>
            </a:r>
          </a:p>
          <a:p>
            <a:r>
              <a:rPr lang="en-US" dirty="0"/>
              <a:t>Arizona has more nuisance mosquitoes than vector mosquitoes</a:t>
            </a:r>
          </a:p>
        </p:txBody>
      </p:sp>
    </p:spTree>
    <p:extLst>
      <p:ext uri="{BB962C8B-B14F-4D97-AF65-F5344CB8AC3E}">
        <p14:creationId xmlns:p14="http://schemas.microsoft.com/office/powerpoint/2010/main" val="26520427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t="-39000" b="-3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0B262-646F-411B-8982-EDF125FFBB1B}"/>
              </a:ext>
            </a:extLst>
          </p:cNvPr>
          <p:cNvSpPr>
            <a:spLocks noGrp="1"/>
          </p:cNvSpPr>
          <p:nvPr>
            <p:ph type="title"/>
          </p:nvPr>
        </p:nvSpPr>
        <p:spPr/>
        <p:txBody>
          <a:bodyPr/>
          <a:lstStyle/>
          <a:p>
            <a:r>
              <a:rPr lang="en-US" dirty="0"/>
              <a:t>Mosquito Control</a:t>
            </a:r>
          </a:p>
        </p:txBody>
      </p:sp>
      <p:sp>
        <p:nvSpPr>
          <p:cNvPr id="3" name="Content Placeholder 2">
            <a:extLst>
              <a:ext uri="{FF2B5EF4-FFF2-40B4-BE49-F238E27FC236}">
                <a16:creationId xmlns:a16="http://schemas.microsoft.com/office/drawing/2014/main" id="{96EFF94C-4BEC-4AC0-AA83-0EDC6FF96B08}"/>
              </a:ext>
            </a:extLst>
          </p:cNvPr>
          <p:cNvSpPr>
            <a:spLocks noGrp="1"/>
          </p:cNvSpPr>
          <p:nvPr>
            <p:ph idx="1"/>
          </p:nvPr>
        </p:nvSpPr>
        <p:spPr/>
        <p:txBody>
          <a:bodyPr/>
          <a:lstStyle/>
          <a:p>
            <a:r>
              <a:rPr lang="en-US" dirty="0"/>
              <a:t>Identify and remove breeding sites</a:t>
            </a:r>
          </a:p>
          <a:p>
            <a:r>
              <a:rPr lang="en-US" dirty="0"/>
              <a:t>Long sleeves &amp; pants</a:t>
            </a:r>
          </a:p>
          <a:p>
            <a:r>
              <a:rPr lang="en-US" dirty="0"/>
              <a:t>Wear topical insect repellant</a:t>
            </a:r>
          </a:p>
          <a:p>
            <a:pPr lvl="1"/>
            <a:r>
              <a:rPr lang="en-US" dirty="0"/>
              <a:t>DEET, </a:t>
            </a:r>
            <a:r>
              <a:rPr lang="en-US" dirty="0" err="1"/>
              <a:t>Picardin</a:t>
            </a:r>
            <a:r>
              <a:rPr lang="en-US" dirty="0"/>
              <a:t>, Lemon oil of eucalyptus</a:t>
            </a:r>
          </a:p>
          <a:p>
            <a:r>
              <a:rPr lang="en-US" dirty="0"/>
              <a:t>Use screens in open windows &amp; doors</a:t>
            </a:r>
          </a:p>
          <a:p>
            <a:r>
              <a:rPr lang="en-US" dirty="0"/>
              <a:t>Citronella does not work!</a:t>
            </a:r>
          </a:p>
        </p:txBody>
      </p:sp>
    </p:spTree>
    <p:extLst>
      <p:ext uri="{BB962C8B-B14F-4D97-AF65-F5344CB8AC3E}">
        <p14:creationId xmlns:p14="http://schemas.microsoft.com/office/powerpoint/2010/main" val="16834537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blip>
          <a:srcRect/>
          <a:stretch>
            <a:fillRect t="-39000" b="-39000"/>
          </a:stretch>
        </a:blipFill>
        <a:effectLst/>
      </p:bgPr>
    </p:bg>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4564" y="-1"/>
            <a:ext cx="8909871" cy="6842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81050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blip>
          <a:srcRect/>
          <a:stretch>
            <a:fillRect t="-39000" b="-3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Prevention Begins at Home</a:t>
            </a:r>
          </a:p>
        </p:txBody>
      </p:sp>
      <p:sp>
        <p:nvSpPr>
          <p:cNvPr id="5" name="Content Placeholder 4">
            <a:extLst>
              <a:ext uri="{FF2B5EF4-FFF2-40B4-BE49-F238E27FC236}">
                <a16:creationId xmlns:a16="http://schemas.microsoft.com/office/drawing/2014/main" id="{314C9EBA-3087-4676-A7A7-0199954F168B}"/>
              </a:ext>
            </a:extLst>
          </p:cNvPr>
          <p:cNvSpPr>
            <a:spLocks noGrp="1"/>
          </p:cNvSpPr>
          <p:nvPr>
            <p:ph idx="1"/>
          </p:nvPr>
        </p:nvSpPr>
        <p:spPr/>
        <p:txBody>
          <a:bodyPr/>
          <a:lstStyle/>
          <a:p>
            <a:endParaRPr lang="en-US"/>
          </a:p>
        </p:txBody>
      </p:sp>
      <p:pic>
        <p:nvPicPr>
          <p:cNvPr id="12296" name="Picture 8" descr="http://www.cdc.gov/dengue/images/ento_ecol/aquatic/Utensil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4674576"/>
            <a:ext cx="9144000" cy="2183425"/>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http://www.sccmad.com/tire00066.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936728" y="1981791"/>
            <a:ext cx="3614000" cy="269278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772400" y="1981790"/>
            <a:ext cx="2743200" cy="1938992"/>
          </a:xfrm>
          <a:prstGeom prst="rect">
            <a:avLst/>
          </a:prstGeom>
          <a:noFill/>
        </p:spPr>
        <p:txBody>
          <a:bodyPr wrap="square" rtlCol="0">
            <a:spAutoFit/>
          </a:bodyPr>
          <a:lstStyle/>
          <a:p>
            <a:r>
              <a:rPr lang="en-US" sz="2400" dirty="0">
                <a:solidFill>
                  <a:schemeClr val="accent6">
                    <a:lumMod val="50000"/>
                  </a:schemeClr>
                </a:solidFill>
              </a:rPr>
              <a:t>Cover, turn over, throw away, or regularly clean water-holding containers</a:t>
            </a:r>
          </a:p>
        </p:txBody>
      </p:sp>
    </p:spTree>
    <p:extLst>
      <p:ext uri="{BB962C8B-B14F-4D97-AF65-F5344CB8AC3E}">
        <p14:creationId xmlns:p14="http://schemas.microsoft.com/office/powerpoint/2010/main" val="41206713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blip>
          <a:srcRect/>
          <a:stretch>
            <a:fillRect t="-39000" b="-39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4A9232-0A32-4FE8-BDA9-1833CF385ED3}"/>
              </a:ext>
            </a:extLst>
          </p:cNvPr>
          <p:cNvPicPr>
            <a:picLocks noChangeAspect="1"/>
          </p:cNvPicPr>
          <p:nvPr/>
        </p:nvPicPr>
        <p:blipFill>
          <a:blip r:embed="rId4"/>
          <a:stretch>
            <a:fillRect/>
          </a:stretch>
        </p:blipFill>
        <p:spPr>
          <a:xfrm>
            <a:off x="443099" y="419917"/>
            <a:ext cx="11305802" cy="6018165"/>
          </a:xfrm>
          <a:prstGeom prst="rect">
            <a:avLst/>
          </a:prstGeom>
        </p:spPr>
      </p:pic>
    </p:spTree>
    <p:extLst>
      <p:ext uri="{BB962C8B-B14F-4D97-AF65-F5344CB8AC3E}">
        <p14:creationId xmlns:p14="http://schemas.microsoft.com/office/powerpoint/2010/main" val="24719480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630269-E99E-446D-9F22-DB46A3A70E7F}"/>
              </a:ext>
            </a:extLst>
          </p:cNvPr>
          <p:cNvSpPr>
            <a:spLocks noGrp="1"/>
          </p:cNvSpPr>
          <p:nvPr>
            <p:ph type="title"/>
          </p:nvPr>
        </p:nvSpPr>
        <p:spPr/>
        <p:txBody>
          <a:bodyPr/>
          <a:lstStyle/>
          <a:p>
            <a:r>
              <a:rPr lang="en-US" dirty="0"/>
              <a:t>Ticks</a:t>
            </a:r>
          </a:p>
        </p:txBody>
      </p:sp>
      <p:sp>
        <p:nvSpPr>
          <p:cNvPr id="5" name="Text Placeholder 4">
            <a:extLst>
              <a:ext uri="{FF2B5EF4-FFF2-40B4-BE49-F238E27FC236}">
                <a16:creationId xmlns:a16="http://schemas.microsoft.com/office/drawing/2014/main" id="{B5DBC18D-9D78-4305-9A3C-561352A5A41E}"/>
              </a:ext>
            </a:extLst>
          </p:cNvPr>
          <p:cNvSpPr>
            <a:spLocks noGrp="1"/>
          </p:cNvSpPr>
          <p:nvPr>
            <p:ph type="body" idx="1"/>
          </p:nvPr>
        </p:nvSpPr>
        <p:spPr/>
        <p:txBody>
          <a:bodyPr/>
          <a:lstStyle/>
          <a:p>
            <a:endParaRPr lang="en-US"/>
          </a:p>
        </p:txBody>
      </p:sp>
      <p:pic>
        <p:nvPicPr>
          <p:cNvPr id="5122" name="Picture 2" descr="Image result for ticks">
            <a:extLst>
              <a:ext uri="{FF2B5EF4-FFF2-40B4-BE49-F238E27FC236}">
                <a16:creationId xmlns:a16="http://schemas.microsoft.com/office/drawing/2014/main" id="{EC2BE12D-4D1B-4A5B-B04F-729B69B11A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6904" y="860425"/>
            <a:ext cx="6972300" cy="5229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12818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2EDD9-7424-47B0-B134-9CE01F148516}"/>
              </a:ext>
            </a:extLst>
          </p:cNvPr>
          <p:cNvSpPr>
            <a:spLocks noGrp="1"/>
          </p:cNvSpPr>
          <p:nvPr>
            <p:ph type="title"/>
          </p:nvPr>
        </p:nvSpPr>
        <p:spPr/>
        <p:txBody>
          <a:bodyPr/>
          <a:lstStyle/>
          <a:p>
            <a:r>
              <a:rPr lang="en-US" dirty="0"/>
              <a:t>Tick Diseases</a:t>
            </a:r>
          </a:p>
        </p:txBody>
      </p:sp>
      <p:sp>
        <p:nvSpPr>
          <p:cNvPr id="3" name="Content Placeholder 2">
            <a:extLst>
              <a:ext uri="{FF2B5EF4-FFF2-40B4-BE49-F238E27FC236}">
                <a16:creationId xmlns:a16="http://schemas.microsoft.com/office/drawing/2014/main" id="{CE10F566-862D-4638-9DB1-16EDDA678BFD}"/>
              </a:ext>
            </a:extLst>
          </p:cNvPr>
          <p:cNvSpPr>
            <a:spLocks noGrp="1"/>
          </p:cNvSpPr>
          <p:nvPr>
            <p:ph idx="1"/>
          </p:nvPr>
        </p:nvSpPr>
        <p:spPr/>
        <p:txBody>
          <a:bodyPr/>
          <a:lstStyle/>
          <a:p>
            <a:r>
              <a:rPr lang="en-US" dirty="0"/>
              <a:t>Most vector-borne disease in the United States are transmitted by ticks</a:t>
            </a:r>
          </a:p>
          <a:p>
            <a:endParaRPr lang="en-US" dirty="0"/>
          </a:p>
          <a:p>
            <a:r>
              <a:rPr lang="en-US" dirty="0"/>
              <a:t>Ticks can also transmit a variety of different types of pathogens</a:t>
            </a:r>
          </a:p>
          <a:p>
            <a:endParaRPr lang="en-US" dirty="0"/>
          </a:p>
          <a:p>
            <a:r>
              <a:rPr lang="en-US" dirty="0"/>
              <a:t>Viruses</a:t>
            </a:r>
          </a:p>
          <a:p>
            <a:r>
              <a:rPr lang="en-US" dirty="0"/>
              <a:t>Bacteria</a:t>
            </a:r>
          </a:p>
          <a:p>
            <a:r>
              <a:rPr lang="en-US" dirty="0"/>
              <a:t>Parasites</a:t>
            </a:r>
          </a:p>
          <a:p>
            <a:endParaRPr lang="en-US" dirty="0"/>
          </a:p>
        </p:txBody>
      </p:sp>
    </p:spTree>
    <p:extLst>
      <p:ext uri="{BB962C8B-B14F-4D97-AF65-F5344CB8AC3E}">
        <p14:creationId xmlns:p14="http://schemas.microsoft.com/office/powerpoint/2010/main" val="7330774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a:t>Rocky Mountain Spotted Fever (RMSF)</a:t>
            </a:r>
          </a:p>
        </p:txBody>
      </p:sp>
      <p:sp>
        <p:nvSpPr>
          <p:cNvPr id="4" name="Content Placeholder 3"/>
          <p:cNvSpPr>
            <a:spLocks noGrp="1"/>
          </p:cNvSpPr>
          <p:nvPr>
            <p:ph idx="1"/>
          </p:nvPr>
        </p:nvSpPr>
        <p:spPr>
          <a:xfrm>
            <a:off x="838200" y="1825625"/>
            <a:ext cx="7010400" cy="4351338"/>
          </a:xfrm>
        </p:spPr>
        <p:txBody>
          <a:bodyPr>
            <a:normAutofit fontScale="92500" lnSpcReduction="20000"/>
          </a:bodyPr>
          <a:lstStyle/>
          <a:p>
            <a:r>
              <a:rPr lang="en-US" dirty="0"/>
              <a:t>Fever </a:t>
            </a:r>
          </a:p>
          <a:p>
            <a:r>
              <a:rPr lang="en-US" dirty="0"/>
              <a:t>Headache</a:t>
            </a:r>
          </a:p>
          <a:p>
            <a:r>
              <a:rPr lang="en-US" dirty="0"/>
              <a:t>Rash</a:t>
            </a:r>
          </a:p>
          <a:p>
            <a:r>
              <a:rPr lang="en-US" dirty="0"/>
              <a:t>Cough/pneumonia</a:t>
            </a:r>
          </a:p>
          <a:p>
            <a:r>
              <a:rPr lang="en-US" dirty="0"/>
              <a:t>Severe stomach pain</a:t>
            </a:r>
          </a:p>
          <a:p>
            <a:r>
              <a:rPr lang="en-US" dirty="0"/>
              <a:t>Confusion</a:t>
            </a:r>
          </a:p>
          <a:p>
            <a:r>
              <a:rPr lang="en-US" dirty="0"/>
              <a:t>Multisystem organ failure</a:t>
            </a:r>
          </a:p>
          <a:p>
            <a:r>
              <a:rPr lang="en-US" dirty="0"/>
              <a:t>Death (1 out of 5 untreated patients)</a:t>
            </a:r>
          </a:p>
          <a:p>
            <a:endParaRPr lang="en-US" dirty="0"/>
          </a:p>
          <a:p>
            <a:r>
              <a:rPr lang="en-US" dirty="0"/>
              <a:t>Treatment: Doxycycline ASAP</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0055" y="2438400"/>
            <a:ext cx="3347806" cy="3094182"/>
          </a:xfrm>
          <a:prstGeom prst="rect">
            <a:avLst/>
          </a:prstGeom>
        </p:spPr>
      </p:pic>
      <p:sp>
        <p:nvSpPr>
          <p:cNvPr id="3" name="TextBox 2"/>
          <p:cNvSpPr txBox="1"/>
          <p:nvPr/>
        </p:nvSpPr>
        <p:spPr>
          <a:xfrm>
            <a:off x="8218054" y="5608781"/>
            <a:ext cx="2560674" cy="415498"/>
          </a:xfrm>
          <a:prstGeom prst="rect">
            <a:avLst/>
          </a:prstGeom>
          <a:noFill/>
        </p:spPr>
        <p:txBody>
          <a:bodyPr wrap="square" rtlCol="0">
            <a:spAutoFit/>
          </a:bodyPr>
          <a:lstStyle/>
          <a:p>
            <a:r>
              <a:rPr lang="en-US" sz="1050" dirty="0"/>
              <a:t>Necrosis due to capillary damage from RMSF. Photo courtesy of CDC</a:t>
            </a:r>
          </a:p>
        </p:txBody>
      </p:sp>
    </p:spTree>
    <p:extLst>
      <p:ext uri="{BB962C8B-B14F-4D97-AF65-F5344CB8AC3E}">
        <p14:creationId xmlns:p14="http://schemas.microsoft.com/office/powerpoint/2010/main" val="13691746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343CCE9-2F2F-46E2-9289-D1A268F96FDE}"/>
              </a:ext>
            </a:extLst>
          </p:cNvPr>
          <p:cNvSpPr>
            <a:spLocks noGrp="1"/>
          </p:cNvSpPr>
          <p:nvPr>
            <p:ph type="title"/>
          </p:nvPr>
        </p:nvSpPr>
        <p:spPr/>
        <p:txBody>
          <a:bodyPr/>
          <a:lstStyle/>
          <a:p>
            <a:r>
              <a:rPr lang="en-US" dirty="0"/>
              <a:t>Vector Competence</a:t>
            </a:r>
          </a:p>
        </p:txBody>
      </p:sp>
      <p:sp>
        <p:nvSpPr>
          <p:cNvPr id="6" name="Content Placeholder 5">
            <a:extLst>
              <a:ext uri="{FF2B5EF4-FFF2-40B4-BE49-F238E27FC236}">
                <a16:creationId xmlns:a16="http://schemas.microsoft.com/office/drawing/2014/main" id="{FDB9B109-5F6B-4BAB-A043-65332D4341B8}"/>
              </a:ext>
            </a:extLst>
          </p:cNvPr>
          <p:cNvSpPr>
            <a:spLocks noGrp="1"/>
          </p:cNvSpPr>
          <p:nvPr>
            <p:ph idx="1"/>
          </p:nvPr>
        </p:nvSpPr>
        <p:spPr/>
        <p:txBody>
          <a:bodyPr>
            <a:normAutofit/>
          </a:bodyPr>
          <a:lstStyle/>
          <a:p>
            <a:r>
              <a:rPr lang="en-US" dirty="0"/>
              <a:t>Host preference</a:t>
            </a:r>
          </a:p>
          <a:p>
            <a:r>
              <a:rPr lang="en-US" dirty="0"/>
              <a:t>Longevity- how long the vector lives</a:t>
            </a:r>
          </a:p>
          <a:p>
            <a:r>
              <a:rPr lang="en-US" dirty="0"/>
              <a:t>Household structures, ability for mosquito to reach host</a:t>
            </a:r>
          </a:p>
          <a:p>
            <a:r>
              <a:rPr lang="en-US" dirty="0"/>
              <a:t>Environmental conditions</a:t>
            </a:r>
          </a:p>
          <a:p>
            <a:r>
              <a:rPr lang="en-US" dirty="0"/>
              <a:t>Internal factors (pH, innate immunity, presence of other bacteria)</a:t>
            </a:r>
          </a:p>
        </p:txBody>
      </p:sp>
    </p:spTree>
    <p:extLst>
      <p:ext uri="{BB962C8B-B14F-4D97-AF65-F5344CB8AC3E}">
        <p14:creationId xmlns:p14="http://schemas.microsoft.com/office/powerpoint/2010/main" val="39936748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GB" dirty="0"/>
              <a:t>RMSF in Arizona</a:t>
            </a:r>
          </a:p>
        </p:txBody>
      </p:sp>
      <p:sp>
        <p:nvSpPr>
          <p:cNvPr id="10243" name="Rectangle 3"/>
          <p:cNvSpPr>
            <a:spLocks noGrp="1" noChangeArrowheads="1"/>
          </p:cNvSpPr>
          <p:nvPr>
            <p:ph idx="1"/>
          </p:nvPr>
        </p:nvSpPr>
        <p:spPr>
          <a:xfrm>
            <a:off x="838200" y="1825625"/>
            <a:ext cx="6560127" cy="4351338"/>
          </a:xfrm>
        </p:spPr>
        <p:txBody>
          <a:bodyPr/>
          <a:lstStyle/>
          <a:p>
            <a:r>
              <a:rPr lang="en-GB" dirty="0"/>
              <a:t>375 cases, 21 deaths in AZ since 2003</a:t>
            </a:r>
          </a:p>
          <a:p>
            <a:r>
              <a:rPr lang="en-US" dirty="0"/>
              <a:t>Case fatality 7%, ~15 X higher than the U.S. rate</a:t>
            </a:r>
          </a:p>
          <a:p>
            <a:r>
              <a:rPr lang="en-US" dirty="0"/>
              <a:t>Large outbreak going on in Sonora, Mexico (1,394 cases, 247 deaths since 2004)</a:t>
            </a:r>
          </a:p>
          <a:p>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9557" y="1461713"/>
            <a:ext cx="3850104" cy="4715250"/>
          </a:xfrm>
          <a:prstGeom prst="rect">
            <a:avLst/>
          </a:prstGeom>
        </p:spPr>
      </p:pic>
      <p:sp>
        <p:nvSpPr>
          <p:cNvPr id="3" name="TextBox 2"/>
          <p:cNvSpPr txBox="1"/>
          <p:nvPr/>
        </p:nvSpPr>
        <p:spPr>
          <a:xfrm>
            <a:off x="7952508" y="6176963"/>
            <a:ext cx="3269673" cy="430887"/>
          </a:xfrm>
          <a:prstGeom prst="rect">
            <a:avLst/>
          </a:prstGeom>
          <a:noFill/>
        </p:spPr>
        <p:txBody>
          <a:bodyPr wrap="square" rtlCol="0">
            <a:spAutoFit/>
          </a:bodyPr>
          <a:lstStyle/>
          <a:p>
            <a:r>
              <a:rPr lang="en-US" sz="1100" dirty="0"/>
              <a:t>Map of tribal lands in Arizona with evidence of RMSF numbered in order of detection. Courtesy of CDC.</a:t>
            </a:r>
          </a:p>
        </p:txBody>
      </p:sp>
    </p:spTree>
    <p:extLst>
      <p:ext uri="{BB962C8B-B14F-4D97-AF65-F5344CB8AC3E}">
        <p14:creationId xmlns:p14="http://schemas.microsoft.com/office/powerpoint/2010/main" val="4975885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A32779-9825-44F0-A072-20485414F3F6}"/>
              </a:ext>
            </a:extLst>
          </p:cNvPr>
          <p:cNvPicPr>
            <a:picLocks noChangeAspect="1"/>
          </p:cNvPicPr>
          <p:nvPr/>
        </p:nvPicPr>
        <p:blipFill>
          <a:blip r:embed="rId2"/>
          <a:stretch>
            <a:fillRect/>
          </a:stretch>
        </p:blipFill>
        <p:spPr>
          <a:xfrm>
            <a:off x="1028700" y="285750"/>
            <a:ext cx="10134600" cy="6286500"/>
          </a:xfrm>
          <a:prstGeom prst="rect">
            <a:avLst/>
          </a:prstGeom>
        </p:spPr>
      </p:pic>
    </p:spTree>
    <p:extLst>
      <p:ext uri="{BB962C8B-B14F-4D97-AF65-F5344CB8AC3E}">
        <p14:creationId xmlns:p14="http://schemas.microsoft.com/office/powerpoint/2010/main" val="34698431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Your Dog and RMSF</a:t>
            </a:r>
          </a:p>
        </p:txBody>
      </p:sp>
      <p:pic>
        <p:nvPicPr>
          <p:cNvPr id="3074"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2919208" y="4488585"/>
            <a:ext cx="2231329" cy="1676545"/>
          </a:xfrm>
        </p:spPr>
      </p:pic>
      <p:sp>
        <p:nvSpPr>
          <p:cNvPr id="4" name="Content Placeholder 3"/>
          <p:cNvSpPr>
            <a:spLocks noGrp="1"/>
          </p:cNvSpPr>
          <p:nvPr>
            <p:ph sz="half" idx="2"/>
          </p:nvPr>
        </p:nvSpPr>
        <p:spPr/>
        <p:txBody>
          <a:bodyPr/>
          <a:lstStyle/>
          <a:p>
            <a:r>
              <a:rPr lang="en-US" dirty="0"/>
              <a:t>You can't get RMSF from your dog - only from TICKS</a:t>
            </a:r>
          </a:p>
          <a:p>
            <a:pPr lvl="1"/>
            <a:r>
              <a:rPr lang="en-US" dirty="0"/>
              <a:t>RMSF can make dogs sick as well</a:t>
            </a:r>
          </a:p>
          <a:p>
            <a:r>
              <a:rPr lang="en-US" dirty="0"/>
              <a:t>RMSF ticks like to feed on dogs</a:t>
            </a:r>
          </a:p>
          <a:p>
            <a:r>
              <a:rPr lang="en-US" dirty="0"/>
              <a:t>Free-roaming dogs can spread ticks into nearby homes and yards</a:t>
            </a:r>
          </a:p>
          <a:p>
            <a:pPr lvl="1"/>
            <a:r>
              <a:rPr lang="en-US" dirty="0"/>
              <a:t>New puppies attract more ticks</a:t>
            </a:r>
          </a:p>
          <a:p>
            <a:endParaRPr lang="en-US" dirty="0"/>
          </a:p>
        </p:txBody>
      </p:sp>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9936" y="1579130"/>
            <a:ext cx="2255837" cy="169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4065"/>
          <a:stretch/>
        </p:blipFill>
        <p:spPr bwMode="auto">
          <a:xfrm>
            <a:off x="549248" y="2816499"/>
            <a:ext cx="1851071" cy="1462704"/>
          </a:xfrm>
          <a:prstGeom prst="rect">
            <a:avLst/>
          </a:prstGeom>
          <a:noFill/>
          <a:ln w="9525">
            <a:noFill/>
            <a:miter lim="800000"/>
            <a:headEnd/>
            <a:tailEnd/>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Lst>
        </p:spPr>
      </p:pic>
      <p:sp>
        <p:nvSpPr>
          <p:cNvPr id="5" name="Down Arrow 4"/>
          <p:cNvSpPr/>
          <p:nvPr/>
        </p:nvSpPr>
        <p:spPr>
          <a:xfrm rot="14047452">
            <a:off x="2478026" y="2296935"/>
            <a:ext cx="457200" cy="6400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2313334" y="4126071"/>
            <a:ext cx="654149" cy="548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29299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D77AD-EB53-42AD-BF9A-7067C9C83457}"/>
              </a:ext>
            </a:extLst>
          </p:cNvPr>
          <p:cNvSpPr>
            <a:spLocks noGrp="1"/>
          </p:cNvSpPr>
          <p:nvPr>
            <p:ph type="title"/>
          </p:nvPr>
        </p:nvSpPr>
        <p:spPr/>
        <p:txBody>
          <a:bodyPr/>
          <a:lstStyle/>
          <a:p>
            <a:r>
              <a:rPr lang="en-US" i="1" dirty="0" err="1"/>
              <a:t>Ornithodoros</a:t>
            </a:r>
            <a:r>
              <a:rPr lang="en-US" dirty="0"/>
              <a:t> Species</a:t>
            </a:r>
            <a:endParaRPr lang="en-US" i="1" dirty="0"/>
          </a:p>
        </p:txBody>
      </p:sp>
      <p:sp>
        <p:nvSpPr>
          <p:cNvPr id="3" name="Content Placeholder 2">
            <a:extLst>
              <a:ext uri="{FF2B5EF4-FFF2-40B4-BE49-F238E27FC236}">
                <a16:creationId xmlns:a16="http://schemas.microsoft.com/office/drawing/2014/main" id="{FA377601-4DD4-475D-A0AD-D86B9155B28E}"/>
              </a:ext>
            </a:extLst>
          </p:cNvPr>
          <p:cNvSpPr>
            <a:spLocks noGrp="1"/>
          </p:cNvSpPr>
          <p:nvPr>
            <p:ph idx="1"/>
          </p:nvPr>
        </p:nvSpPr>
        <p:spPr>
          <a:xfrm>
            <a:off x="838200" y="2336799"/>
            <a:ext cx="10515600" cy="3840163"/>
          </a:xfrm>
        </p:spPr>
        <p:txBody>
          <a:bodyPr/>
          <a:lstStyle/>
          <a:p>
            <a:r>
              <a:rPr lang="en-US" i="1" dirty="0" err="1"/>
              <a:t>Ornithodoros</a:t>
            </a:r>
            <a:r>
              <a:rPr lang="en-US" i="1" dirty="0"/>
              <a:t> </a:t>
            </a:r>
            <a:r>
              <a:rPr lang="en-US" i="1" dirty="0" err="1"/>
              <a:t>hermsi</a:t>
            </a:r>
            <a:r>
              <a:rPr lang="en-US" dirty="0"/>
              <a:t> </a:t>
            </a:r>
          </a:p>
          <a:p>
            <a:pPr lvl="1"/>
            <a:r>
              <a:rPr lang="en-US" dirty="0"/>
              <a:t>Found in coniferous forests at altitudes of 1,500 to 8,000 feet where it feeds on tree squirrels and chipmunks. </a:t>
            </a:r>
          </a:p>
          <a:p>
            <a:r>
              <a:rPr lang="en-US" i="1" dirty="0"/>
              <a:t>O. </a:t>
            </a:r>
            <a:r>
              <a:rPr lang="en-US" i="1" dirty="0" err="1"/>
              <a:t>parkeri</a:t>
            </a:r>
            <a:r>
              <a:rPr lang="en-US" dirty="0"/>
              <a:t> and </a:t>
            </a:r>
            <a:r>
              <a:rPr lang="en-US" i="1" dirty="0"/>
              <a:t>O. </a:t>
            </a:r>
            <a:r>
              <a:rPr lang="en-US" i="1" dirty="0" err="1"/>
              <a:t>turicata</a:t>
            </a:r>
            <a:r>
              <a:rPr lang="en-US" i="1" dirty="0"/>
              <a:t> </a:t>
            </a:r>
          </a:p>
          <a:p>
            <a:pPr lvl="1"/>
            <a:r>
              <a:rPr lang="en-US" dirty="0"/>
              <a:t>Generally found at lower altitudes in the Southwest </a:t>
            </a:r>
          </a:p>
          <a:p>
            <a:pPr lvl="1"/>
            <a:r>
              <a:rPr lang="en-US" dirty="0"/>
              <a:t>Inhabit caves and the burrows of ground squirrels, prairie dogs, and burrowing owls</a:t>
            </a:r>
          </a:p>
          <a:p>
            <a:pPr lvl="1"/>
            <a:endParaRPr lang="en-US" dirty="0"/>
          </a:p>
          <a:p>
            <a:r>
              <a:rPr lang="en-US" dirty="0"/>
              <a:t>Soft ticks bite only briefly, usually less than ½ hour contact with host</a:t>
            </a:r>
          </a:p>
          <a:p>
            <a:endParaRPr lang="en-US" dirty="0"/>
          </a:p>
        </p:txBody>
      </p:sp>
      <p:pic>
        <p:nvPicPr>
          <p:cNvPr id="7170" name="Picture 2" descr="Related image">
            <a:extLst>
              <a:ext uri="{FF2B5EF4-FFF2-40B4-BE49-F238E27FC236}">
                <a16:creationId xmlns:a16="http://schemas.microsoft.com/office/drawing/2014/main" id="{8E08E118-9953-44FC-86E8-4E3403A526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5104" y="140710"/>
            <a:ext cx="3260629" cy="2445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47195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www.cdc.gov/dpdx/ticks/modules/argasid_tick_LifeCycle.gif">
            <a:extLst>
              <a:ext uri="{FF2B5EF4-FFF2-40B4-BE49-F238E27FC236}">
                <a16:creationId xmlns:a16="http://schemas.microsoft.com/office/drawing/2014/main" id="{1FE224D6-4F7D-437C-9346-8DF21F6D56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8473" y="753558"/>
            <a:ext cx="7259295" cy="5490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572613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EF843-BC8C-4B87-8C2E-8CFBA62E9140}"/>
              </a:ext>
            </a:extLst>
          </p:cNvPr>
          <p:cNvSpPr>
            <a:spLocks noGrp="1"/>
          </p:cNvSpPr>
          <p:nvPr>
            <p:ph type="title"/>
          </p:nvPr>
        </p:nvSpPr>
        <p:spPr/>
        <p:txBody>
          <a:bodyPr/>
          <a:lstStyle/>
          <a:p>
            <a:r>
              <a:rPr lang="en-US" dirty="0"/>
              <a:t>Tick-borne Relapsing Fever</a:t>
            </a:r>
          </a:p>
        </p:txBody>
      </p:sp>
      <p:sp>
        <p:nvSpPr>
          <p:cNvPr id="3" name="Content Placeholder 2">
            <a:extLst>
              <a:ext uri="{FF2B5EF4-FFF2-40B4-BE49-F238E27FC236}">
                <a16:creationId xmlns:a16="http://schemas.microsoft.com/office/drawing/2014/main" id="{13E041A8-021D-49C4-A0EA-DAFDC6A98392}"/>
              </a:ext>
            </a:extLst>
          </p:cNvPr>
          <p:cNvSpPr>
            <a:spLocks noGrp="1"/>
          </p:cNvSpPr>
          <p:nvPr>
            <p:ph idx="1"/>
          </p:nvPr>
        </p:nvSpPr>
        <p:spPr>
          <a:xfrm>
            <a:off x="838200" y="1825625"/>
            <a:ext cx="10515600" cy="4351338"/>
          </a:xfrm>
        </p:spPr>
        <p:txBody>
          <a:bodyPr>
            <a:normAutofit lnSpcReduction="10000"/>
          </a:bodyPr>
          <a:lstStyle/>
          <a:p>
            <a:r>
              <a:rPr lang="en-US" i="1" dirty="0"/>
              <a:t>Borrelia</a:t>
            </a:r>
            <a:r>
              <a:rPr lang="en-US" dirty="0"/>
              <a:t> bacteria transmitted through the bite of infected “soft ticks” of the genus </a:t>
            </a:r>
            <a:r>
              <a:rPr lang="en-US" i="1" dirty="0" err="1"/>
              <a:t>Ornithodoros</a:t>
            </a:r>
            <a:r>
              <a:rPr lang="en-US" dirty="0"/>
              <a:t> </a:t>
            </a:r>
          </a:p>
          <a:p>
            <a:r>
              <a:rPr lang="en-US" dirty="0"/>
              <a:t>Symptoms:</a:t>
            </a:r>
          </a:p>
          <a:p>
            <a:pPr lvl="1"/>
            <a:r>
              <a:rPr lang="en-US" dirty="0"/>
              <a:t>High fever (103° F)</a:t>
            </a:r>
          </a:p>
          <a:p>
            <a:pPr lvl="1"/>
            <a:r>
              <a:rPr lang="en-US" dirty="0"/>
              <a:t>Headache</a:t>
            </a:r>
          </a:p>
          <a:p>
            <a:pPr lvl="1"/>
            <a:r>
              <a:rPr lang="en-US" dirty="0"/>
              <a:t>Muscle</a:t>
            </a:r>
          </a:p>
          <a:p>
            <a:pPr lvl="1"/>
            <a:r>
              <a:rPr lang="en-US" dirty="0"/>
              <a:t>Joint aches </a:t>
            </a:r>
          </a:p>
          <a:p>
            <a:r>
              <a:rPr lang="en-US" dirty="0"/>
              <a:t>Symptoms can reoccur, producing a telltale pattern of fever lasting roughly 3 days, followed by 7 days without fever, followed by another 3 days of fever</a:t>
            </a:r>
          </a:p>
          <a:p>
            <a:r>
              <a:rPr lang="en-US" dirty="0"/>
              <a:t>Treated with antibiotics</a:t>
            </a:r>
          </a:p>
        </p:txBody>
      </p:sp>
      <p:pic>
        <p:nvPicPr>
          <p:cNvPr id="6146" name="Picture 2" descr="Relapsing fever is characterized by an incubation period of roughly one week, followed by an episode of fever lasting several days, followed by an interval without fever. This process can recur from 1 to 4 times if untreated.">
            <a:extLst>
              <a:ext uri="{FF2B5EF4-FFF2-40B4-BE49-F238E27FC236}">
                <a16:creationId xmlns:a16="http://schemas.microsoft.com/office/drawing/2014/main" id="{16DAA95C-42F4-4BFC-AE66-F697E1C3B9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0053" y="2558473"/>
            <a:ext cx="6931242" cy="1867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06310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48A5C4-EA5D-45CD-A9AB-41D870CA4068}"/>
              </a:ext>
            </a:extLst>
          </p:cNvPr>
          <p:cNvPicPr>
            <a:picLocks noChangeAspect="1"/>
          </p:cNvPicPr>
          <p:nvPr/>
        </p:nvPicPr>
        <p:blipFill>
          <a:blip r:embed="rId2"/>
          <a:stretch>
            <a:fillRect/>
          </a:stretch>
        </p:blipFill>
        <p:spPr>
          <a:xfrm>
            <a:off x="760419" y="0"/>
            <a:ext cx="10671162" cy="6858000"/>
          </a:xfrm>
          <a:prstGeom prst="rect">
            <a:avLst/>
          </a:prstGeom>
        </p:spPr>
      </p:pic>
    </p:spTree>
    <p:extLst>
      <p:ext uri="{BB962C8B-B14F-4D97-AF65-F5344CB8AC3E}">
        <p14:creationId xmlns:p14="http://schemas.microsoft.com/office/powerpoint/2010/main" val="33488510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143CB-FEB1-4CB7-8308-D020D8EC1805}"/>
              </a:ext>
            </a:extLst>
          </p:cNvPr>
          <p:cNvSpPr>
            <a:spLocks noGrp="1"/>
          </p:cNvSpPr>
          <p:nvPr>
            <p:ph type="title"/>
          </p:nvPr>
        </p:nvSpPr>
        <p:spPr/>
        <p:txBody>
          <a:bodyPr/>
          <a:lstStyle/>
          <a:p>
            <a:r>
              <a:rPr lang="en-US" dirty="0"/>
              <a:t>Tick Paralysis</a:t>
            </a:r>
          </a:p>
        </p:txBody>
      </p:sp>
      <p:sp>
        <p:nvSpPr>
          <p:cNvPr id="3" name="Content Placeholder 2">
            <a:extLst>
              <a:ext uri="{FF2B5EF4-FFF2-40B4-BE49-F238E27FC236}">
                <a16:creationId xmlns:a16="http://schemas.microsoft.com/office/drawing/2014/main" id="{92985B78-4E85-4E28-9AA1-9D712F1E76D3}"/>
              </a:ext>
            </a:extLst>
          </p:cNvPr>
          <p:cNvSpPr>
            <a:spLocks noGrp="1"/>
          </p:cNvSpPr>
          <p:nvPr>
            <p:ph idx="1"/>
          </p:nvPr>
        </p:nvSpPr>
        <p:spPr/>
        <p:txBody>
          <a:bodyPr/>
          <a:lstStyle/>
          <a:p>
            <a:r>
              <a:rPr lang="en-US" dirty="0"/>
              <a:t>Not caused by a pathogen</a:t>
            </a:r>
          </a:p>
          <a:p>
            <a:endParaRPr lang="en-US" dirty="0"/>
          </a:p>
          <a:p>
            <a:r>
              <a:rPr lang="en-US" dirty="0"/>
              <a:t>Acute, ascending flaccid paralysis 4-7 days after tick attaches</a:t>
            </a:r>
          </a:p>
          <a:p>
            <a:r>
              <a:rPr lang="en-US" dirty="0"/>
              <a:t>Can be fatal</a:t>
            </a:r>
          </a:p>
          <a:p>
            <a:endParaRPr lang="en-US" dirty="0"/>
          </a:p>
          <a:p>
            <a:r>
              <a:rPr lang="en-US" dirty="0"/>
              <a:t>Symptoms resolve soon after tick is removed</a:t>
            </a:r>
          </a:p>
        </p:txBody>
      </p:sp>
    </p:spTree>
    <p:extLst>
      <p:ext uri="{BB962C8B-B14F-4D97-AF65-F5344CB8AC3E}">
        <p14:creationId xmlns:p14="http://schemas.microsoft.com/office/powerpoint/2010/main" val="39560467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6110" y="1827213"/>
            <a:ext cx="2401823" cy="1801368"/>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3909" y="4801978"/>
            <a:ext cx="3628328" cy="1095763"/>
          </a:xfrm>
          <a:prstGeom prst="rect">
            <a:avLst/>
          </a:prstGeom>
          <a:ln>
            <a:noFill/>
          </a:ln>
          <a:effectLst>
            <a:softEdge rad="112500"/>
          </a:effectLst>
        </p:spPr>
      </p:pic>
      <p:sp>
        <p:nvSpPr>
          <p:cNvPr id="3" name="TextBox 2"/>
          <p:cNvSpPr txBox="1"/>
          <p:nvPr/>
        </p:nvSpPr>
        <p:spPr>
          <a:xfrm>
            <a:off x="2490602" y="3628582"/>
            <a:ext cx="2667000" cy="584775"/>
          </a:xfrm>
          <a:prstGeom prst="rect">
            <a:avLst/>
          </a:prstGeom>
          <a:noFill/>
        </p:spPr>
        <p:txBody>
          <a:bodyPr wrap="square" rtlCol="0">
            <a:spAutoFit/>
          </a:bodyPr>
          <a:lstStyle/>
          <a:p>
            <a:pPr algn="ctr"/>
            <a:r>
              <a:rPr lang="en-US" sz="1600" b="1" dirty="0">
                <a:solidFill>
                  <a:schemeClr val="accent6">
                    <a:lumMod val="50000"/>
                  </a:schemeClr>
                </a:solidFill>
              </a:rPr>
              <a:t>SPRAY</a:t>
            </a:r>
            <a:r>
              <a:rPr lang="en-US" sz="1600" dirty="0">
                <a:solidFill>
                  <a:schemeClr val="accent6">
                    <a:lumMod val="50000"/>
                  </a:schemeClr>
                </a:solidFill>
              </a:rPr>
              <a:t> pesticides that kill ticks in your yard </a:t>
            </a:r>
            <a:r>
              <a:rPr lang="en-US" sz="1600" dirty="0">
                <a:solidFill>
                  <a:srgbClr val="FF0000"/>
                </a:solidFill>
              </a:rPr>
              <a:t>ALL</a:t>
            </a:r>
            <a:r>
              <a:rPr lang="en-US" sz="1600" dirty="0"/>
              <a:t> </a:t>
            </a:r>
            <a:r>
              <a:rPr lang="en-US" sz="1600" dirty="0">
                <a:solidFill>
                  <a:schemeClr val="accent6">
                    <a:lumMod val="50000"/>
                  </a:schemeClr>
                </a:solidFill>
              </a:rPr>
              <a:t>summer</a:t>
            </a:r>
          </a:p>
        </p:txBody>
      </p:sp>
      <p:sp>
        <p:nvSpPr>
          <p:cNvPr id="14" name="TextBox 13"/>
          <p:cNvSpPr txBox="1"/>
          <p:nvPr/>
        </p:nvSpPr>
        <p:spPr>
          <a:xfrm>
            <a:off x="4218709" y="5897741"/>
            <a:ext cx="3124200" cy="830997"/>
          </a:xfrm>
          <a:prstGeom prst="rect">
            <a:avLst/>
          </a:prstGeom>
          <a:noFill/>
        </p:spPr>
        <p:txBody>
          <a:bodyPr wrap="square" rtlCol="0">
            <a:spAutoFit/>
          </a:bodyPr>
          <a:lstStyle/>
          <a:p>
            <a:pPr algn="ctr"/>
            <a:r>
              <a:rPr lang="en-US" sz="1600" b="1" dirty="0">
                <a:solidFill>
                  <a:schemeClr val="accent6">
                    <a:lumMod val="50000"/>
                  </a:schemeClr>
                </a:solidFill>
              </a:rPr>
              <a:t>TREAT </a:t>
            </a:r>
            <a:r>
              <a:rPr lang="en-US" sz="1600" dirty="0">
                <a:solidFill>
                  <a:schemeClr val="accent6">
                    <a:lumMod val="50000"/>
                  </a:schemeClr>
                </a:solidFill>
              </a:rPr>
              <a:t>your dogs for ticks using tick-killing COLLARs, shampoos, and medicines</a:t>
            </a:r>
          </a:p>
        </p:txBody>
      </p:sp>
      <p:sp>
        <p:nvSpPr>
          <p:cNvPr id="15" name="TextBox 14"/>
          <p:cNvSpPr txBox="1"/>
          <p:nvPr/>
        </p:nvSpPr>
        <p:spPr>
          <a:xfrm>
            <a:off x="7038109" y="3970982"/>
            <a:ext cx="2667000" cy="830997"/>
          </a:xfrm>
          <a:prstGeom prst="rect">
            <a:avLst/>
          </a:prstGeom>
          <a:noFill/>
        </p:spPr>
        <p:txBody>
          <a:bodyPr wrap="square" rtlCol="0">
            <a:spAutoFit/>
          </a:bodyPr>
          <a:lstStyle/>
          <a:p>
            <a:pPr algn="ctr"/>
            <a:r>
              <a:rPr lang="en-US" sz="1600" b="1" dirty="0">
                <a:solidFill>
                  <a:schemeClr val="accent6">
                    <a:lumMod val="50000"/>
                  </a:schemeClr>
                </a:solidFill>
              </a:rPr>
              <a:t>REMOVE</a:t>
            </a:r>
            <a:r>
              <a:rPr lang="en-US" sz="1600" dirty="0">
                <a:solidFill>
                  <a:schemeClr val="accent6">
                    <a:lumMod val="50000"/>
                  </a:schemeClr>
                </a:solidFill>
              </a:rPr>
              <a:t> old furniture, mattresses and trash from the yard</a:t>
            </a:r>
          </a:p>
        </p:txBody>
      </p:sp>
      <p:pic>
        <p:nvPicPr>
          <p:cNvPr id="5" name="Picture 2" descr="H:\RMSF Response Photos\SCAT 2008 Backyard Clutter 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71445" y="1668833"/>
            <a:ext cx="3009864" cy="225213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79EB4D7-59A4-486E-9130-78E60AD9058F}"/>
              </a:ext>
            </a:extLst>
          </p:cNvPr>
          <p:cNvSpPr>
            <a:spLocks noGrp="1"/>
          </p:cNvSpPr>
          <p:nvPr>
            <p:ph type="title"/>
          </p:nvPr>
        </p:nvSpPr>
        <p:spPr/>
        <p:txBody>
          <a:bodyPr/>
          <a:lstStyle/>
          <a:p>
            <a:r>
              <a:rPr lang="en-US" dirty="0"/>
              <a:t>Prevention</a:t>
            </a:r>
          </a:p>
        </p:txBody>
      </p:sp>
    </p:spTree>
    <p:extLst>
      <p:ext uri="{BB962C8B-B14F-4D97-AF65-F5344CB8AC3E}">
        <p14:creationId xmlns:p14="http://schemas.microsoft.com/office/powerpoint/2010/main" val="199202271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362" b="100000" l="0" r="100000"/>
                    </a14:imgEffect>
                  </a14:imgLayer>
                </a14:imgProps>
              </a:ext>
              <a:ext uri="{28A0092B-C50C-407E-A947-70E740481C1C}">
                <a14:useLocalDpi xmlns:a14="http://schemas.microsoft.com/office/drawing/2010/main" val="0"/>
              </a:ext>
            </a:extLst>
          </a:blip>
          <a:srcRect/>
          <a:stretch>
            <a:fillRect/>
          </a:stretch>
        </p:blipFill>
        <p:spPr bwMode="auto">
          <a:xfrm>
            <a:off x="1208988" y="2072431"/>
            <a:ext cx="3307593" cy="330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613807" y="5557378"/>
            <a:ext cx="2486164" cy="584775"/>
          </a:xfrm>
          <a:prstGeom prst="rect">
            <a:avLst/>
          </a:prstGeom>
          <a:noFill/>
        </p:spPr>
        <p:txBody>
          <a:bodyPr wrap="square" rtlCol="0">
            <a:spAutoFit/>
          </a:bodyPr>
          <a:lstStyle/>
          <a:p>
            <a:pPr algn="ctr"/>
            <a:r>
              <a:rPr lang="en-US" sz="1600" b="1" dirty="0">
                <a:solidFill>
                  <a:schemeClr val="accent6">
                    <a:lumMod val="50000"/>
                  </a:schemeClr>
                </a:solidFill>
              </a:rPr>
              <a:t>USE</a:t>
            </a:r>
            <a:r>
              <a:rPr lang="en-US" sz="1600" dirty="0">
                <a:solidFill>
                  <a:schemeClr val="accent6">
                    <a:lumMod val="50000"/>
                  </a:schemeClr>
                </a:solidFill>
              </a:rPr>
              <a:t> Insect Repellent (DEET) to keep ticks from biting</a:t>
            </a:r>
          </a:p>
        </p:txBody>
      </p:sp>
      <p:sp>
        <p:nvSpPr>
          <p:cNvPr id="16" name="TextBox 15"/>
          <p:cNvSpPr txBox="1"/>
          <p:nvPr/>
        </p:nvSpPr>
        <p:spPr>
          <a:xfrm>
            <a:off x="6755190" y="5768437"/>
            <a:ext cx="2656593" cy="584775"/>
          </a:xfrm>
          <a:prstGeom prst="rect">
            <a:avLst/>
          </a:prstGeom>
          <a:noFill/>
        </p:spPr>
        <p:txBody>
          <a:bodyPr wrap="square" rtlCol="0">
            <a:spAutoFit/>
          </a:bodyPr>
          <a:lstStyle/>
          <a:p>
            <a:pPr algn="ctr"/>
            <a:r>
              <a:rPr lang="en-US" sz="1600" b="1" dirty="0">
                <a:solidFill>
                  <a:schemeClr val="accent6">
                    <a:lumMod val="50000"/>
                  </a:schemeClr>
                </a:solidFill>
              </a:rPr>
              <a:t>CHECK</a:t>
            </a:r>
            <a:r>
              <a:rPr lang="en-US" sz="1600" dirty="0">
                <a:solidFill>
                  <a:schemeClr val="accent6">
                    <a:lumMod val="50000"/>
                  </a:schemeClr>
                </a:solidFill>
              </a:rPr>
              <a:t> yourself, your children and your dogs every day</a:t>
            </a:r>
          </a:p>
        </p:txBody>
      </p:sp>
      <p:sp>
        <p:nvSpPr>
          <p:cNvPr id="18" name="Line Callout 1 17"/>
          <p:cNvSpPr/>
          <p:nvPr/>
        </p:nvSpPr>
        <p:spPr>
          <a:xfrm>
            <a:off x="8412022" y="1583438"/>
            <a:ext cx="511576" cy="261549"/>
          </a:xfrm>
          <a:prstGeom prst="borderCallout1">
            <a:avLst>
              <a:gd name="adj1" fmla="val 61912"/>
              <a:gd name="adj2" fmla="val -8333"/>
              <a:gd name="adj3" fmla="val 112500"/>
              <a:gd name="adj4" fmla="val -383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Scalp</a:t>
            </a:r>
          </a:p>
        </p:txBody>
      </p:sp>
      <p:sp>
        <p:nvSpPr>
          <p:cNvPr id="19" name="Line Callout 1 18"/>
          <p:cNvSpPr/>
          <p:nvPr/>
        </p:nvSpPr>
        <p:spPr>
          <a:xfrm>
            <a:off x="8480923" y="2145968"/>
            <a:ext cx="979689" cy="283114"/>
          </a:xfrm>
          <a:prstGeom prst="borderCallout1">
            <a:avLst>
              <a:gd name="adj1" fmla="val 21885"/>
              <a:gd name="adj2" fmla="val -1083"/>
              <a:gd name="adj3" fmla="val 26403"/>
              <a:gd name="adj4" fmla="val -208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Behind the ears</a:t>
            </a:r>
          </a:p>
        </p:txBody>
      </p:sp>
      <p:pic>
        <p:nvPicPr>
          <p:cNvPr id="4"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16153" r="100000"/>
                    </a14:imgEffect>
                  </a14:imgLayer>
                </a14:imgProps>
              </a:ext>
              <a:ext uri="{28A0092B-C50C-407E-A947-70E740481C1C}">
                <a14:useLocalDpi xmlns:a14="http://schemas.microsoft.com/office/drawing/2010/main" val="0"/>
              </a:ext>
            </a:extLst>
          </a:blip>
          <a:srcRect/>
          <a:stretch>
            <a:fillRect/>
          </a:stretch>
        </p:blipFill>
        <p:spPr bwMode="auto">
          <a:xfrm>
            <a:off x="6590540" y="1761684"/>
            <a:ext cx="3002982" cy="3925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Line Callout 1 19"/>
          <p:cNvSpPr/>
          <p:nvPr/>
        </p:nvSpPr>
        <p:spPr>
          <a:xfrm>
            <a:off x="8455003" y="4288799"/>
            <a:ext cx="515764" cy="261610"/>
          </a:xfrm>
          <a:prstGeom prst="borderCallout1">
            <a:avLst>
              <a:gd name="adj1" fmla="val 25537"/>
              <a:gd name="adj2" fmla="val -3169"/>
              <a:gd name="adj3" fmla="val -50388"/>
              <a:gd name="adj4" fmla="val -5554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Groin</a:t>
            </a:r>
          </a:p>
        </p:txBody>
      </p:sp>
      <p:sp>
        <p:nvSpPr>
          <p:cNvPr id="22" name="Line Callout 1 21"/>
          <p:cNvSpPr/>
          <p:nvPr/>
        </p:nvSpPr>
        <p:spPr>
          <a:xfrm rot="10800000" flipV="1">
            <a:off x="7054094" y="4617560"/>
            <a:ext cx="734953" cy="302027"/>
          </a:xfrm>
          <a:prstGeom prst="borderCallout1">
            <a:avLst>
              <a:gd name="adj1" fmla="val 30507"/>
              <a:gd name="adj2" fmla="val -1086"/>
              <a:gd name="adj3" fmla="val 22334"/>
              <a:gd name="adj4" fmla="val -157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Back of Knee</a:t>
            </a:r>
          </a:p>
        </p:txBody>
      </p:sp>
      <p:sp>
        <p:nvSpPr>
          <p:cNvPr id="23" name="Line Callout 1 22"/>
          <p:cNvSpPr/>
          <p:nvPr/>
        </p:nvSpPr>
        <p:spPr>
          <a:xfrm rot="10800000" flipV="1">
            <a:off x="6755189" y="2356773"/>
            <a:ext cx="882362" cy="254697"/>
          </a:xfrm>
          <a:prstGeom prst="borderCallout1">
            <a:avLst>
              <a:gd name="adj1" fmla="val 49407"/>
              <a:gd name="adj2" fmla="val -4310"/>
              <a:gd name="adj3" fmla="val 67202"/>
              <a:gd name="adj4" fmla="val -3134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Back of Neck</a:t>
            </a:r>
          </a:p>
        </p:txBody>
      </p:sp>
      <p:sp>
        <p:nvSpPr>
          <p:cNvPr id="3" name="Title 2">
            <a:extLst>
              <a:ext uri="{FF2B5EF4-FFF2-40B4-BE49-F238E27FC236}">
                <a16:creationId xmlns:a16="http://schemas.microsoft.com/office/drawing/2014/main" id="{F3DDA58C-6D1D-4B63-BECF-403D1A8B2EEE}"/>
              </a:ext>
            </a:extLst>
          </p:cNvPr>
          <p:cNvSpPr>
            <a:spLocks noGrp="1"/>
          </p:cNvSpPr>
          <p:nvPr>
            <p:ph type="title"/>
          </p:nvPr>
        </p:nvSpPr>
        <p:spPr/>
        <p:txBody>
          <a:bodyPr/>
          <a:lstStyle/>
          <a:p>
            <a:r>
              <a:rPr lang="en-US" dirty="0"/>
              <a:t>Tick Checks</a:t>
            </a:r>
          </a:p>
        </p:txBody>
      </p:sp>
    </p:spTree>
    <p:extLst>
      <p:ext uri="{BB962C8B-B14F-4D97-AF65-F5344CB8AC3E}">
        <p14:creationId xmlns:p14="http://schemas.microsoft.com/office/powerpoint/2010/main" val="34937715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4F32A-8A97-4CAB-A8A5-8A12140D3188}"/>
              </a:ext>
            </a:extLst>
          </p:cNvPr>
          <p:cNvSpPr>
            <a:spLocks noGrp="1"/>
          </p:cNvSpPr>
          <p:nvPr>
            <p:ph type="title"/>
          </p:nvPr>
        </p:nvSpPr>
        <p:spPr/>
        <p:txBody>
          <a:bodyPr/>
          <a:lstStyle/>
          <a:p>
            <a:r>
              <a:rPr lang="en-US" dirty="0"/>
              <a:t>Vector Capacity</a:t>
            </a:r>
          </a:p>
        </p:txBody>
      </p:sp>
      <p:sp>
        <p:nvSpPr>
          <p:cNvPr id="3" name="Content Placeholder 2">
            <a:extLst>
              <a:ext uri="{FF2B5EF4-FFF2-40B4-BE49-F238E27FC236}">
                <a16:creationId xmlns:a16="http://schemas.microsoft.com/office/drawing/2014/main" id="{A583B56A-B739-4233-A5BF-1BA9CE5C969B}"/>
              </a:ext>
            </a:extLst>
          </p:cNvPr>
          <p:cNvSpPr>
            <a:spLocks noGrp="1"/>
          </p:cNvSpPr>
          <p:nvPr>
            <p:ph idx="1"/>
          </p:nvPr>
        </p:nvSpPr>
        <p:spPr/>
        <p:txBody>
          <a:bodyPr>
            <a:normAutofit/>
          </a:bodyPr>
          <a:lstStyle/>
          <a:p>
            <a:r>
              <a:rPr lang="en-US" dirty="0"/>
              <a:t>How likely is the vector population to be able to cause more infections after getting infected</a:t>
            </a:r>
          </a:p>
        </p:txBody>
      </p:sp>
      <p:pic>
        <p:nvPicPr>
          <p:cNvPr id="4" name="Picture 2" descr="Image result for pathogen in mosquito">
            <a:extLst>
              <a:ext uri="{FF2B5EF4-FFF2-40B4-BE49-F238E27FC236}">
                <a16:creationId xmlns:a16="http://schemas.microsoft.com/office/drawing/2014/main" id="{1BC6DDE0-A53B-4311-B358-68BDD5DFDE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9375" y="2785856"/>
            <a:ext cx="6953250" cy="390357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52BF39C-B8B6-47D3-92A1-2AF95403BC90}"/>
              </a:ext>
            </a:extLst>
          </p:cNvPr>
          <p:cNvSpPr txBox="1"/>
          <p:nvPr/>
        </p:nvSpPr>
        <p:spPr>
          <a:xfrm>
            <a:off x="9501281" y="4719776"/>
            <a:ext cx="400110" cy="1962204"/>
          </a:xfrm>
          <a:prstGeom prst="rect">
            <a:avLst/>
          </a:prstGeom>
          <a:noFill/>
        </p:spPr>
        <p:txBody>
          <a:bodyPr vert="vert" wrap="none" rtlCol="0">
            <a:spAutoFit/>
          </a:bodyPr>
          <a:lstStyle/>
          <a:p>
            <a:r>
              <a:rPr lang="en-US" sz="1400" dirty="0"/>
              <a:t>Australia Science Channel</a:t>
            </a:r>
          </a:p>
        </p:txBody>
      </p:sp>
    </p:spTree>
    <p:extLst>
      <p:ext uri="{BB962C8B-B14F-4D97-AF65-F5344CB8AC3E}">
        <p14:creationId xmlns:p14="http://schemas.microsoft.com/office/powerpoint/2010/main" val="27026165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5F4DF-B6BB-4C4B-868E-34EE9191CD0D}"/>
              </a:ext>
            </a:extLst>
          </p:cNvPr>
          <p:cNvSpPr>
            <a:spLocks noGrp="1"/>
          </p:cNvSpPr>
          <p:nvPr>
            <p:ph type="title"/>
          </p:nvPr>
        </p:nvSpPr>
        <p:spPr/>
        <p:txBody>
          <a:bodyPr/>
          <a:lstStyle/>
          <a:p>
            <a:r>
              <a:rPr lang="en-US" dirty="0"/>
              <a:t>Tick Removal</a:t>
            </a:r>
          </a:p>
        </p:txBody>
      </p:sp>
      <p:sp>
        <p:nvSpPr>
          <p:cNvPr id="3" name="Content Placeholder 2">
            <a:extLst>
              <a:ext uri="{FF2B5EF4-FFF2-40B4-BE49-F238E27FC236}">
                <a16:creationId xmlns:a16="http://schemas.microsoft.com/office/drawing/2014/main" id="{88F60116-9966-45F3-B2CC-DA896E8A6A6A}"/>
              </a:ext>
            </a:extLst>
          </p:cNvPr>
          <p:cNvSpPr>
            <a:spLocks noGrp="1"/>
          </p:cNvSpPr>
          <p:nvPr>
            <p:ph idx="1"/>
          </p:nvPr>
        </p:nvSpPr>
        <p:spPr>
          <a:xfrm>
            <a:off x="4189182" y="1825625"/>
            <a:ext cx="7164617" cy="4351338"/>
          </a:xfrm>
        </p:spPr>
        <p:txBody>
          <a:bodyPr/>
          <a:lstStyle/>
          <a:p>
            <a:pPr marL="514350" indent="-514350">
              <a:buFont typeface="+mj-lt"/>
              <a:buAutoNum type="arabicPeriod"/>
            </a:pPr>
            <a:r>
              <a:rPr lang="en-US" dirty="0"/>
              <a:t>Use tweezers to grasp the tick as close to the skin as possible</a:t>
            </a:r>
          </a:p>
          <a:p>
            <a:pPr marL="514350" indent="-514350">
              <a:buFont typeface="+mj-lt"/>
              <a:buAutoNum type="arabicPeriod"/>
            </a:pPr>
            <a:r>
              <a:rPr lang="en-US" dirty="0"/>
              <a:t>Gently pull the tick straight upwards, using steady and even pressure</a:t>
            </a:r>
          </a:p>
          <a:p>
            <a:pPr marL="514350" indent="-514350">
              <a:buFont typeface="+mj-lt"/>
              <a:buAutoNum type="arabicPeriod"/>
            </a:pPr>
            <a:r>
              <a:rPr lang="en-US" dirty="0"/>
              <a:t>Make sure  all of the tick was removed from the skin. If any parts remained, remove them</a:t>
            </a:r>
          </a:p>
          <a:p>
            <a:pPr marL="514350" indent="-514350">
              <a:buFont typeface="+mj-lt"/>
              <a:buAutoNum type="arabicPeriod"/>
            </a:pPr>
            <a:r>
              <a:rPr lang="en-US" dirty="0"/>
              <a:t>Wash the bite with soap and water, or disinfect the area with rubbing alcohol</a:t>
            </a:r>
          </a:p>
          <a:p>
            <a:endParaRPr lang="en-US" dirty="0"/>
          </a:p>
          <a:p>
            <a:endParaRPr lang="en-US" dirty="0"/>
          </a:p>
        </p:txBody>
      </p:sp>
      <p:pic>
        <p:nvPicPr>
          <p:cNvPr id="4" name="Picture 3">
            <a:extLst>
              <a:ext uri="{FF2B5EF4-FFF2-40B4-BE49-F238E27FC236}">
                <a16:creationId xmlns:a16="http://schemas.microsoft.com/office/drawing/2014/main" id="{B962FE02-BC36-4CF7-B90A-3E59F32D0C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602" t="2318" r="2672" b="4636"/>
          <a:stretch>
            <a:fillRect/>
          </a:stretch>
        </p:blipFill>
        <p:spPr bwMode="auto">
          <a:xfrm>
            <a:off x="498763" y="4791749"/>
            <a:ext cx="3210425" cy="1325563"/>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grpSp>
        <p:nvGrpSpPr>
          <p:cNvPr id="5" name="Group 4">
            <a:extLst>
              <a:ext uri="{FF2B5EF4-FFF2-40B4-BE49-F238E27FC236}">
                <a16:creationId xmlns:a16="http://schemas.microsoft.com/office/drawing/2014/main" id="{E841AE29-A5A5-41AD-A0A8-8A6C3FAEE0C4}"/>
              </a:ext>
            </a:extLst>
          </p:cNvPr>
          <p:cNvGrpSpPr/>
          <p:nvPr/>
        </p:nvGrpSpPr>
        <p:grpSpPr>
          <a:xfrm>
            <a:off x="91890" y="3250478"/>
            <a:ext cx="4097293" cy="1325563"/>
            <a:chOff x="67239" y="2743199"/>
            <a:chExt cx="3589351" cy="947348"/>
          </a:xfrm>
        </p:grpSpPr>
        <p:pic>
          <p:nvPicPr>
            <p:cNvPr id="6" name="Picture 5" descr="TICKREM1">
              <a:extLst>
                <a:ext uri="{FF2B5EF4-FFF2-40B4-BE49-F238E27FC236}">
                  <a16:creationId xmlns:a16="http://schemas.microsoft.com/office/drawing/2014/main" id="{C2F50B87-06FD-40DD-9818-DFE2D9D31A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5051" y="2743200"/>
              <a:ext cx="1721539" cy="94734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6" descr="TICKREM2">
              <a:extLst>
                <a:ext uri="{FF2B5EF4-FFF2-40B4-BE49-F238E27FC236}">
                  <a16:creationId xmlns:a16="http://schemas.microsoft.com/office/drawing/2014/main" id="{1F52CF28-A371-4C08-807A-B8EA13C5F1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39" y="2743199"/>
              <a:ext cx="1774956" cy="94734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pic>
        <p:nvPicPr>
          <p:cNvPr id="8" name="Picture 2">
            <a:extLst>
              <a:ext uri="{FF2B5EF4-FFF2-40B4-BE49-F238E27FC236}">
                <a16:creationId xmlns:a16="http://schemas.microsoft.com/office/drawing/2014/main" id="{3AE1F51B-F069-4E72-8990-0C5D6C5A56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764" y="1568088"/>
            <a:ext cx="3127799" cy="1466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A7F1D815-A8B2-4141-B833-6CB27C6213F1}"/>
              </a:ext>
            </a:extLst>
          </p:cNvPr>
          <p:cNvSpPr txBox="1"/>
          <p:nvPr/>
        </p:nvSpPr>
        <p:spPr>
          <a:xfrm>
            <a:off x="-73890" y="6495819"/>
            <a:ext cx="12265890" cy="369332"/>
          </a:xfrm>
          <a:prstGeom prst="rect">
            <a:avLst/>
          </a:prstGeom>
          <a:noFill/>
        </p:spPr>
        <p:txBody>
          <a:bodyPr wrap="square" rtlCol="0">
            <a:spAutoFit/>
          </a:bodyPr>
          <a:lstStyle/>
          <a:p>
            <a:pPr algn="ctr"/>
            <a:r>
              <a:rPr lang="en-US" b="1" dirty="0">
                <a:solidFill>
                  <a:srgbClr val="FF0000"/>
                </a:solidFill>
                <a:latin typeface="Calibri" panose="020F0502020204030204" pitchFamily="34" charset="0"/>
                <a:cs typeface="Calibri" panose="020F0502020204030204" pitchFamily="34" charset="0"/>
              </a:rPr>
              <a:t>Important: If you have a tick bite and get fever and headache 2-14 days afterwards,  go see your doctor as soon as possible!</a:t>
            </a:r>
          </a:p>
        </p:txBody>
      </p:sp>
    </p:spTree>
    <p:extLst>
      <p:ext uri="{BB962C8B-B14F-4D97-AF65-F5344CB8AC3E}">
        <p14:creationId xmlns:p14="http://schemas.microsoft.com/office/powerpoint/2010/main" val="15560132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How to Dispose of a Live Tick</a:t>
            </a:r>
          </a:p>
        </p:txBody>
      </p:sp>
      <p:sp>
        <p:nvSpPr>
          <p:cNvPr id="3" name="Content Placeholder 2"/>
          <p:cNvSpPr>
            <a:spLocks noGrp="1"/>
          </p:cNvSpPr>
          <p:nvPr>
            <p:ph idx="1"/>
          </p:nvPr>
        </p:nvSpPr>
        <p:spPr/>
        <p:txBody>
          <a:bodyPr/>
          <a:lstStyle/>
          <a:p>
            <a:r>
              <a:rPr lang="en-US" dirty="0"/>
              <a:t>Put it in alcohol</a:t>
            </a:r>
          </a:p>
          <a:p>
            <a:r>
              <a:rPr lang="en-US" dirty="0"/>
              <a:t>Put it in a sealed bag or container</a:t>
            </a:r>
          </a:p>
          <a:p>
            <a:r>
              <a:rPr lang="en-US" dirty="0"/>
              <a:t>Wrap it tightly in tape</a:t>
            </a:r>
          </a:p>
          <a:p>
            <a:r>
              <a:rPr lang="en-US" dirty="0"/>
              <a:t>Flush it down the toilet</a:t>
            </a:r>
          </a:p>
          <a:p>
            <a:endParaRPr lang="en-US" dirty="0"/>
          </a:p>
          <a:p>
            <a:r>
              <a:rPr lang="en-US" dirty="0"/>
              <a:t>DON’T crush a tick with your fingers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5664" y="2611221"/>
            <a:ext cx="5676646" cy="2780146"/>
          </a:xfrm>
          <a:prstGeom prst="rect">
            <a:avLst/>
          </a:prstGeom>
        </p:spPr>
      </p:pic>
    </p:spTree>
    <p:extLst>
      <p:ext uri="{BB962C8B-B14F-4D97-AF65-F5344CB8AC3E}">
        <p14:creationId xmlns:p14="http://schemas.microsoft.com/office/powerpoint/2010/main" val="200099466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p:txBody>
          <a:bodyPr/>
          <a:lstStyle/>
          <a:p>
            <a:r>
              <a:rPr lang="en-US" dirty="0"/>
              <a:t>Tick Prevention on Dogs</a:t>
            </a:r>
          </a:p>
        </p:txBody>
      </p:sp>
      <p:sp>
        <p:nvSpPr>
          <p:cNvPr id="4" name="Content Placeholder 3"/>
          <p:cNvSpPr>
            <a:spLocks noGrp="1"/>
          </p:cNvSpPr>
          <p:nvPr>
            <p:ph sz="half" idx="1"/>
          </p:nvPr>
        </p:nvSpPr>
        <p:spPr/>
        <p:txBody>
          <a:bodyPr/>
          <a:lstStyle/>
          <a:p>
            <a:r>
              <a:rPr lang="en-US" dirty="0"/>
              <a:t>Tick collars can protect dogs from ticks</a:t>
            </a:r>
          </a:p>
          <a:p>
            <a:pPr lvl="1"/>
            <a:r>
              <a:rPr lang="en-US" dirty="0"/>
              <a:t>Some top-spot treatments and tick powders can also work</a:t>
            </a:r>
          </a:p>
          <a:p>
            <a:r>
              <a:rPr lang="en-US" dirty="0"/>
              <a:t>Collar all dogs in your yard</a:t>
            </a:r>
          </a:p>
          <a:p>
            <a:r>
              <a:rPr lang="en-US" dirty="0"/>
              <a:t>Follow package directions to decide when the collars need to be changed</a:t>
            </a:r>
          </a:p>
          <a:p>
            <a:r>
              <a:rPr lang="en-US" dirty="0"/>
              <a:t>Check your dogs for ticks regularly</a:t>
            </a:r>
          </a:p>
        </p:txBody>
      </p:sp>
      <p:pic>
        <p:nvPicPr>
          <p:cNvPr id="410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1172" y="1757775"/>
            <a:ext cx="4168573" cy="422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943714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3EA62-30B0-4B67-B2CC-5628FB69F99D}"/>
              </a:ext>
            </a:extLst>
          </p:cNvPr>
          <p:cNvSpPr>
            <a:spLocks noGrp="1"/>
          </p:cNvSpPr>
          <p:nvPr>
            <p:ph type="title"/>
          </p:nvPr>
        </p:nvSpPr>
        <p:spPr/>
        <p:txBody>
          <a:bodyPr/>
          <a:lstStyle/>
          <a:p>
            <a:r>
              <a:rPr lang="en-US" dirty="0"/>
              <a:t>Tick Prevention on Dogs</a:t>
            </a:r>
          </a:p>
        </p:txBody>
      </p:sp>
      <p:pic>
        <p:nvPicPr>
          <p:cNvPr id="5" name="Picture 5">
            <a:extLst>
              <a:ext uri="{FF2B5EF4-FFF2-40B4-BE49-F238E27FC236}">
                <a16:creationId xmlns:a16="http://schemas.microsoft.com/office/drawing/2014/main" id="{17451A48-E0BA-484E-9769-8AB6A1428FF0}"/>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6536174" y="1825625"/>
            <a:ext cx="4453651" cy="435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18" descr="C:\Users\francij\AppData\Local\Microsoft\Windows\Temporary Internet Files\Content.IE5\MA8MFSAR\MC900441407[1].wmf">
            <a:extLst>
              <a:ext uri="{FF2B5EF4-FFF2-40B4-BE49-F238E27FC236}">
                <a16:creationId xmlns:a16="http://schemas.microsoft.com/office/drawing/2014/main" id="{D34150E1-2546-44CC-BB43-7E84AC5A9D1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28522" y="2366571"/>
            <a:ext cx="1524001" cy="8849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A97B865B-F6BE-4C44-9B5E-D83753B22B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32964">
            <a:off x="3638883" y="1995184"/>
            <a:ext cx="1258790" cy="1365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a:extLst>
              <a:ext uri="{FF2B5EF4-FFF2-40B4-BE49-F238E27FC236}">
                <a16:creationId xmlns:a16="http://schemas.microsoft.com/office/drawing/2014/main" id="{8361A6D5-03EF-4015-B46B-C63B9147B4E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49489" y="2006456"/>
            <a:ext cx="276229" cy="240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a:extLst>
              <a:ext uri="{FF2B5EF4-FFF2-40B4-BE49-F238E27FC236}">
                <a16:creationId xmlns:a16="http://schemas.microsoft.com/office/drawing/2014/main" id="{7D44ACB3-B425-4FB0-8AB2-C4B23CD5A0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34033" y="1979966"/>
            <a:ext cx="204547" cy="257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a:extLst>
              <a:ext uri="{FF2B5EF4-FFF2-40B4-BE49-F238E27FC236}">
                <a16:creationId xmlns:a16="http://schemas.microsoft.com/office/drawing/2014/main" id="{DE01185F-2C67-4F89-A447-30396DB9AA24}"/>
              </a:ext>
            </a:extLst>
          </p:cNvPr>
          <p:cNvSpPr txBox="1"/>
          <p:nvPr/>
        </p:nvSpPr>
        <p:spPr>
          <a:xfrm>
            <a:off x="2028522" y="3261587"/>
            <a:ext cx="1348583" cy="830997"/>
          </a:xfrm>
          <a:prstGeom prst="rect">
            <a:avLst/>
          </a:prstGeom>
          <a:noFill/>
        </p:spPr>
        <p:txBody>
          <a:bodyPr wrap="square" rtlCol="0">
            <a:spAutoFit/>
          </a:bodyPr>
          <a:lstStyle/>
          <a:p>
            <a:pPr algn="ctr"/>
            <a:r>
              <a:rPr lang="en-US" sz="1600" b="1" dirty="0">
                <a:solidFill>
                  <a:schemeClr val="accent6">
                    <a:lumMod val="50000"/>
                  </a:schemeClr>
                </a:solidFill>
                <a:latin typeface="Calibri" panose="020F0502020204030204" pitchFamily="34" charset="0"/>
                <a:cs typeface="Calibri" panose="020F0502020204030204" pitchFamily="34" charset="0"/>
              </a:rPr>
              <a:t>One unneutered male dog </a:t>
            </a:r>
          </a:p>
        </p:txBody>
      </p:sp>
      <p:sp>
        <p:nvSpPr>
          <p:cNvPr id="11" name="TextBox 10">
            <a:extLst>
              <a:ext uri="{FF2B5EF4-FFF2-40B4-BE49-F238E27FC236}">
                <a16:creationId xmlns:a16="http://schemas.microsoft.com/office/drawing/2014/main" id="{A1F0E28C-2B20-4CE8-8A5D-5575F10EB79B}"/>
              </a:ext>
            </a:extLst>
          </p:cNvPr>
          <p:cNvSpPr txBox="1"/>
          <p:nvPr/>
        </p:nvSpPr>
        <p:spPr>
          <a:xfrm>
            <a:off x="3424836" y="3406273"/>
            <a:ext cx="289718" cy="400110"/>
          </a:xfrm>
          <a:prstGeom prst="rect">
            <a:avLst/>
          </a:prstGeom>
          <a:noFill/>
        </p:spPr>
        <p:txBody>
          <a:bodyPr wrap="square" rtlCol="0">
            <a:spAutoFit/>
          </a:bodyPr>
          <a:lstStyle/>
          <a:p>
            <a:r>
              <a:rPr lang="en-US" sz="2000" b="1" dirty="0">
                <a:solidFill>
                  <a:schemeClr val="accent6">
                    <a:lumMod val="50000"/>
                  </a:schemeClr>
                </a:solidFill>
              </a:rPr>
              <a:t>+</a:t>
            </a:r>
          </a:p>
        </p:txBody>
      </p:sp>
      <p:sp>
        <p:nvSpPr>
          <p:cNvPr id="12" name="TextBox 11">
            <a:extLst>
              <a:ext uri="{FF2B5EF4-FFF2-40B4-BE49-F238E27FC236}">
                <a16:creationId xmlns:a16="http://schemas.microsoft.com/office/drawing/2014/main" id="{7D2B3274-CF68-4E1C-857B-13F81393D0A3}"/>
              </a:ext>
            </a:extLst>
          </p:cNvPr>
          <p:cNvSpPr txBox="1"/>
          <p:nvPr/>
        </p:nvSpPr>
        <p:spPr>
          <a:xfrm>
            <a:off x="3783353" y="3253716"/>
            <a:ext cx="1285700" cy="830997"/>
          </a:xfrm>
          <a:prstGeom prst="rect">
            <a:avLst/>
          </a:prstGeom>
          <a:noFill/>
        </p:spPr>
        <p:txBody>
          <a:bodyPr wrap="square" rtlCol="0">
            <a:spAutoFit/>
          </a:bodyPr>
          <a:lstStyle/>
          <a:p>
            <a:pPr algn="ctr"/>
            <a:r>
              <a:rPr lang="en-US" sz="1600" b="1" dirty="0">
                <a:solidFill>
                  <a:schemeClr val="accent6">
                    <a:lumMod val="50000"/>
                  </a:schemeClr>
                </a:solidFill>
                <a:latin typeface="Calibri" panose="020F0502020204030204" pitchFamily="34" charset="0"/>
                <a:cs typeface="Calibri" panose="020F0502020204030204" pitchFamily="34" charset="0"/>
              </a:rPr>
              <a:t>One </a:t>
            </a:r>
            <a:r>
              <a:rPr lang="en-US" sz="1600" b="1" dirty="0" err="1">
                <a:solidFill>
                  <a:schemeClr val="accent6">
                    <a:lumMod val="50000"/>
                  </a:schemeClr>
                </a:solidFill>
                <a:latin typeface="Calibri" panose="020F0502020204030204" pitchFamily="34" charset="0"/>
                <a:cs typeface="Calibri" panose="020F0502020204030204" pitchFamily="34" charset="0"/>
              </a:rPr>
              <a:t>unspayed</a:t>
            </a:r>
            <a:r>
              <a:rPr lang="en-US" sz="1600" b="1" dirty="0">
                <a:solidFill>
                  <a:schemeClr val="accent6">
                    <a:lumMod val="50000"/>
                  </a:schemeClr>
                </a:solidFill>
                <a:latin typeface="Calibri" panose="020F0502020204030204" pitchFamily="34" charset="0"/>
                <a:cs typeface="Calibri" panose="020F0502020204030204" pitchFamily="34" charset="0"/>
              </a:rPr>
              <a:t> female dog</a:t>
            </a:r>
          </a:p>
        </p:txBody>
      </p:sp>
      <p:sp>
        <p:nvSpPr>
          <p:cNvPr id="13" name="TextBox 12">
            <a:extLst>
              <a:ext uri="{FF2B5EF4-FFF2-40B4-BE49-F238E27FC236}">
                <a16:creationId xmlns:a16="http://schemas.microsoft.com/office/drawing/2014/main" id="{BE3D667D-83E7-435B-AED1-A3B7FBC0DF1B}"/>
              </a:ext>
            </a:extLst>
          </p:cNvPr>
          <p:cNvSpPr txBox="1"/>
          <p:nvPr/>
        </p:nvSpPr>
        <p:spPr>
          <a:xfrm>
            <a:off x="2627830" y="4193309"/>
            <a:ext cx="2311046" cy="1600438"/>
          </a:xfrm>
          <a:prstGeom prst="rect">
            <a:avLst/>
          </a:prstGeom>
          <a:noFill/>
        </p:spPr>
        <p:txBody>
          <a:bodyPr wrap="square" rtlCol="0">
            <a:spAutoFit/>
          </a:bodyPr>
          <a:lstStyle/>
          <a:p>
            <a:pPr algn="ctr"/>
            <a:r>
              <a:rPr lang="en-US" sz="1600" dirty="0">
                <a:solidFill>
                  <a:schemeClr val="accent6">
                    <a:lumMod val="50000"/>
                  </a:schemeClr>
                </a:solidFill>
                <a:latin typeface="Calibri" panose="020F0502020204030204" pitchFamily="34" charset="0"/>
                <a:cs typeface="Calibri" panose="020F0502020204030204" pitchFamily="34" charset="0"/>
              </a:rPr>
              <a:t>1 year = 16 dogs</a:t>
            </a:r>
          </a:p>
          <a:p>
            <a:pPr algn="ctr"/>
            <a:r>
              <a:rPr lang="en-US" sz="1600" dirty="0">
                <a:solidFill>
                  <a:schemeClr val="accent6">
                    <a:lumMod val="50000"/>
                  </a:schemeClr>
                </a:solidFill>
                <a:latin typeface="Calibri" panose="020F0502020204030204" pitchFamily="34" charset="0"/>
                <a:cs typeface="Calibri" panose="020F0502020204030204" pitchFamily="34" charset="0"/>
              </a:rPr>
              <a:t>2 years = 128 dogs </a:t>
            </a:r>
          </a:p>
          <a:p>
            <a:pPr algn="ctr"/>
            <a:r>
              <a:rPr lang="en-US" sz="1600" dirty="0">
                <a:solidFill>
                  <a:schemeClr val="accent6">
                    <a:lumMod val="50000"/>
                  </a:schemeClr>
                </a:solidFill>
                <a:latin typeface="Calibri" panose="020F0502020204030204" pitchFamily="34" charset="0"/>
                <a:cs typeface="Calibri" panose="020F0502020204030204" pitchFamily="34" charset="0"/>
              </a:rPr>
              <a:t>3 years = 512 dogs</a:t>
            </a:r>
          </a:p>
          <a:p>
            <a:pPr algn="ctr"/>
            <a:r>
              <a:rPr lang="en-US" sz="1600" dirty="0">
                <a:solidFill>
                  <a:schemeClr val="accent6">
                    <a:lumMod val="50000"/>
                  </a:schemeClr>
                </a:solidFill>
                <a:latin typeface="Calibri" panose="020F0502020204030204" pitchFamily="34" charset="0"/>
                <a:cs typeface="Calibri" panose="020F0502020204030204" pitchFamily="34" charset="0"/>
              </a:rPr>
              <a:t>4 years = 2,408 dogs </a:t>
            </a:r>
          </a:p>
          <a:p>
            <a:pPr algn="ctr"/>
            <a:r>
              <a:rPr lang="en-US" sz="1600" dirty="0">
                <a:solidFill>
                  <a:schemeClr val="accent6">
                    <a:lumMod val="50000"/>
                  </a:schemeClr>
                </a:solidFill>
                <a:latin typeface="Calibri" panose="020F0502020204030204" pitchFamily="34" charset="0"/>
                <a:cs typeface="Calibri" panose="020F0502020204030204" pitchFamily="34" charset="0"/>
              </a:rPr>
              <a:t>5 years = 12,288 dogs</a:t>
            </a:r>
          </a:p>
          <a:p>
            <a:pPr algn="ctr"/>
            <a:r>
              <a:rPr lang="en-US" b="1" u="sng" dirty="0">
                <a:solidFill>
                  <a:srgbClr val="FF0000"/>
                </a:solidFill>
                <a:latin typeface="Calibri" panose="020F0502020204030204" pitchFamily="34" charset="0"/>
                <a:cs typeface="Calibri" panose="020F0502020204030204" pitchFamily="34" charset="0"/>
              </a:rPr>
              <a:t>6 years = 67,000 dogs</a:t>
            </a:r>
          </a:p>
        </p:txBody>
      </p:sp>
      <p:sp>
        <p:nvSpPr>
          <p:cNvPr id="14" name="TextBox 13">
            <a:extLst>
              <a:ext uri="{FF2B5EF4-FFF2-40B4-BE49-F238E27FC236}">
                <a16:creationId xmlns:a16="http://schemas.microsoft.com/office/drawing/2014/main" id="{F2C3B1AD-51F9-4CCE-8C4A-730B4FF8BD4E}"/>
              </a:ext>
            </a:extLst>
          </p:cNvPr>
          <p:cNvSpPr txBox="1"/>
          <p:nvPr/>
        </p:nvSpPr>
        <p:spPr>
          <a:xfrm>
            <a:off x="2503579" y="4092583"/>
            <a:ext cx="491238" cy="400110"/>
          </a:xfrm>
          <a:prstGeom prst="rect">
            <a:avLst/>
          </a:prstGeom>
          <a:noFill/>
        </p:spPr>
        <p:txBody>
          <a:bodyPr wrap="square" rtlCol="0">
            <a:spAutoFit/>
          </a:bodyPr>
          <a:lstStyle/>
          <a:p>
            <a:pPr algn="ctr"/>
            <a:r>
              <a:rPr lang="en-US" sz="2000" b="1" dirty="0">
                <a:solidFill>
                  <a:schemeClr val="accent6">
                    <a:lumMod val="50000"/>
                  </a:schemeClr>
                </a:solidFill>
              </a:rPr>
              <a:t>=</a:t>
            </a:r>
          </a:p>
        </p:txBody>
      </p:sp>
    </p:spTree>
    <p:extLst>
      <p:ext uri="{BB962C8B-B14F-4D97-AF65-F5344CB8AC3E}">
        <p14:creationId xmlns:p14="http://schemas.microsoft.com/office/powerpoint/2010/main" val="144196773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9743E9B-B942-4CCB-9929-01EB4C662A46}"/>
              </a:ext>
            </a:extLst>
          </p:cNvPr>
          <p:cNvSpPr>
            <a:spLocks noGrp="1"/>
          </p:cNvSpPr>
          <p:nvPr>
            <p:ph type="title"/>
          </p:nvPr>
        </p:nvSpPr>
        <p:spPr/>
        <p:txBody>
          <a:bodyPr/>
          <a:lstStyle/>
          <a:p>
            <a:r>
              <a:rPr lang="en-US" dirty="0"/>
              <a:t>Tick Prevention on Dogs</a:t>
            </a:r>
          </a:p>
        </p:txBody>
      </p:sp>
      <p:sp>
        <p:nvSpPr>
          <p:cNvPr id="6" name="Content Placeholder 5">
            <a:extLst>
              <a:ext uri="{FF2B5EF4-FFF2-40B4-BE49-F238E27FC236}">
                <a16:creationId xmlns:a16="http://schemas.microsoft.com/office/drawing/2014/main" id="{047FE775-31AC-45EA-A7A5-04DC37BD9B0A}"/>
              </a:ext>
            </a:extLst>
          </p:cNvPr>
          <p:cNvSpPr>
            <a:spLocks noGrp="1"/>
          </p:cNvSpPr>
          <p:nvPr>
            <p:ph idx="1"/>
          </p:nvPr>
        </p:nvSpPr>
        <p:spPr/>
        <p:txBody>
          <a:bodyPr/>
          <a:lstStyle/>
          <a:p>
            <a:r>
              <a:rPr lang="en-US" dirty="0"/>
              <a:t>Helps dogs live longer, healthier life</a:t>
            </a:r>
          </a:p>
          <a:p>
            <a:r>
              <a:rPr lang="en-US" dirty="0"/>
              <a:t>Prevents dogs from getting sick from some diseases</a:t>
            </a:r>
          </a:p>
          <a:p>
            <a:r>
              <a:rPr lang="en-US" dirty="0"/>
              <a:t>Reduces dangers of multiple pregnancies</a:t>
            </a:r>
          </a:p>
          <a:p>
            <a:r>
              <a:rPr lang="en-US" dirty="0"/>
              <a:t>Reduces risk of roaming </a:t>
            </a:r>
          </a:p>
          <a:p>
            <a:endParaRPr lang="en-US" dirty="0"/>
          </a:p>
        </p:txBody>
      </p:sp>
    </p:spTree>
    <p:extLst>
      <p:ext uri="{BB962C8B-B14F-4D97-AF65-F5344CB8AC3E}">
        <p14:creationId xmlns:p14="http://schemas.microsoft.com/office/powerpoint/2010/main" val="108208313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AE027-AF0B-4EB0-99C6-DFA75F2E4AF7}"/>
              </a:ext>
            </a:extLst>
          </p:cNvPr>
          <p:cNvSpPr>
            <a:spLocks noGrp="1"/>
          </p:cNvSpPr>
          <p:nvPr>
            <p:ph type="title"/>
          </p:nvPr>
        </p:nvSpPr>
        <p:spPr/>
        <p:txBody>
          <a:bodyPr/>
          <a:lstStyle/>
          <a:p>
            <a:r>
              <a:rPr lang="en-US" dirty="0"/>
              <a:t>Tick Prevention Around the Home</a:t>
            </a:r>
          </a:p>
        </p:txBody>
      </p:sp>
      <p:sp>
        <p:nvSpPr>
          <p:cNvPr id="3" name="Content Placeholder 2">
            <a:extLst>
              <a:ext uri="{FF2B5EF4-FFF2-40B4-BE49-F238E27FC236}">
                <a16:creationId xmlns:a16="http://schemas.microsoft.com/office/drawing/2014/main" id="{70A83CF8-55EC-48C2-BF9B-4FFA872F1C04}"/>
              </a:ext>
            </a:extLst>
          </p:cNvPr>
          <p:cNvSpPr>
            <a:spLocks noGrp="1"/>
          </p:cNvSpPr>
          <p:nvPr>
            <p:ph idx="1"/>
          </p:nvPr>
        </p:nvSpPr>
        <p:spPr/>
        <p:txBody>
          <a:bodyPr>
            <a:normAutofit/>
          </a:bodyPr>
          <a:lstStyle/>
          <a:p>
            <a:r>
              <a:rPr lang="en-US" dirty="0"/>
              <a:t>Remove leaf litter, tall grasses, and brush around homes and at the edge of lawns</a:t>
            </a:r>
          </a:p>
          <a:p>
            <a:r>
              <a:rPr lang="en-US" dirty="0"/>
              <a:t>Stack wood neatly and in a dry area, away from home</a:t>
            </a:r>
          </a:p>
          <a:p>
            <a:r>
              <a:rPr lang="en-US" dirty="0"/>
              <a:t>Discourage unwelcome animals from entering your yard by constructing fences</a:t>
            </a:r>
          </a:p>
          <a:p>
            <a:r>
              <a:rPr lang="en-US" dirty="0"/>
              <a:t>Remove old furniture, mattresses, or trash from the yard that may give ticks a place to hide</a:t>
            </a:r>
          </a:p>
        </p:txBody>
      </p:sp>
    </p:spTree>
    <p:extLst>
      <p:ext uri="{BB962C8B-B14F-4D97-AF65-F5344CB8AC3E}">
        <p14:creationId xmlns:p14="http://schemas.microsoft.com/office/powerpoint/2010/main" val="105715002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03CEE-D9E3-4BC4-B497-CC15FE24217D}"/>
              </a:ext>
            </a:extLst>
          </p:cNvPr>
          <p:cNvSpPr>
            <a:spLocks noGrp="1"/>
          </p:cNvSpPr>
          <p:nvPr>
            <p:ph type="title"/>
          </p:nvPr>
        </p:nvSpPr>
        <p:spPr/>
        <p:txBody>
          <a:bodyPr/>
          <a:lstStyle/>
          <a:p>
            <a:r>
              <a:rPr lang="en-US" dirty="0"/>
              <a:t>Got Ticks?</a:t>
            </a:r>
          </a:p>
        </p:txBody>
      </p:sp>
      <p:sp>
        <p:nvSpPr>
          <p:cNvPr id="3" name="Content Placeholder 2">
            <a:extLst>
              <a:ext uri="{FF2B5EF4-FFF2-40B4-BE49-F238E27FC236}">
                <a16:creationId xmlns:a16="http://schemas.microsoft.com/office/drawing/2014/main" id="{708647BC-5BA1-45DF-8AF1-5B8E26A9110E}"/>
              </a:ext>
            </a:extLst>
          </p:cNvPr>
          <p:cNvSpPr>
            <a:spLocks noGrp="1"/>
          </p:cNvSpPr>
          <p:nvPr>
            <p:ph idx="1"/>
          </p:nvPr>
        </p:nvSpPr>
        <p:spPr/>
        <p:txBody>
          <a:bodyPr>
            <a:normAutofit fontScale="85000" lnSpcReduction="10000"/>
          </a:bodyPr>
          <a:lstStyle/>
          <a:p>
            <a:r>
              <a:rPr lang="en-US" b="1" dirty="0"/>
              <a:t>We are looking to collect brown dog ticks found on dogs from across the state!</a:t>
            </a:r>
            <a:br>
              <a:rPr lang="en-US" b="1" dirty="0"/>
            </a:br>
            <a:endParaRPr lang="en-US" b="1" dirty="0"/>
          </a:p>
          <a:p>
            <a:pPr lvl="0"/>
            <a:r>
              <a:rPr lang="en-US" b="1" dirty="0"/>
              <a:t>Choose ticks that are not fully engorged (not really big and fat)</a:t>
            </a:r>
          </a:p>
          <a:p>
            <a:pPr lvl="0"/>
            <a:r>
              <a:rPr lang="en-US" b="1" dirty="0"/>
              <a:t>All ticks from each dog</a:t>
            </a:r>
            <a:r>
              <a:rPr lang="en-US" b="1"/>
              <a:t>/location </a:t>
            </a:r>
            <a:r>
              <a:rPr lang="en-US" b="1" dirty="0"/>
              <a:t>in a separate container (vial, medicine bottle, plastic bag- whatever you've got!)</a:t>
            </a:r>
          </a:p>
          <a:p>
            <a:pPr lvl="0"/>
            <a:r>
              <a:rPr lang="en-US" b="1" dirty="0"/>
              <a:t>Label the container with the location (city/town is fine), if tick(s) were collected from dog or environment and date</a:t>
            </a:r>
          </a:p>
          <a:p>
            <a:pPr lvl="0"/>
            <a:r>
              <a:rPr lang="en-US" b="1" dirty="0"/>
              <a:t>Store in 100% ethanol, or in the freezer</a:t>
            </a:r>
          </a:p>
          <a:p>
            <a:pPr lvl="0"/>
            <a:r>
              <a:rPr lang="en-US" b="1" dirty="0"/>
              <a:t>Contact Maureen Brophy at </a:t>
            </a:r>
            <a:r>
              <a:rPr lang="en-US" b="1" u="sng" dirty="0">
                <a:hlinkClick r:id="rId2"/>
              </a:rPr>
              <a:t>brophymk@email.arizona.edu</a:t>
            </a:r>
            <a:r>
              <a:rPr lang="en-US" b="1" dirty="0"/>
              <a:t> to arrange pick up</a:t>
            </a:r>
          </a:p>
          <a:p>
            <a:r>
              <a:rPr lang="en-US" b="1" dirty="0"/>
              <a:t>Please note- your exact location will NOT be disclosed at any point, but it is important to have a rough idea where the ticks come from.</a:t>
            </a:r>
          </a:p>
          <a:p>
            <a:endParaRPr lang="en-US" dirty="0"/>
          </a:p>
        </p:txBody>
      </p:sp>
    </p:spTree>
    <p:extLst>
      <p:ext uri="{BB962C8B-B14F-4D97-AF65-F5344CB8AC3E}">
        <p14:creationId xmlns:p14="http://schemas.microsoft.com/office/powerpoint/2010/main" val="65718342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9A2C9D-FB76-4D0E-9C0C-469E74781A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584200"/>
            <a:ext cx="4267200" cy="5689600"/>
          </a:xfrm>
          <a:prstGeom prst="rect">
            <a:avLst/>
          </a:prstGeom>
        </p:spPr>
      </p:pic>
      <p:sp>
        <p:nvSpPr>
          <p:cNvPr id="2" name="Title 1">
            <a:extLst>
              <a:ext uri="{FF2B5EF4-FFF2-40B4-BE49-F238E27FC236}">
                <a16:creationId xmlns:a16="http://schemas.microsoft.com/office/drawing/2014/main" id="{694BFA4E-59E5-4E1C-BD3D-FF59C7C7A69C}"/>
              </a:ext>
            </a:extLst>
          </p:cNvPr>
          <p:cNvSpPr>
            <a:spLocks noGrp="1"/>
          </p:cNvSpPr>
          <p:nvPr>
            <p:ph type="title"/>
          </p:nvPr>
        </p:nvSpPr>
        <p:spPr>
          <a:xfrm>
            <a:off x="4495800" y="2639106"/>
            <a:ext cx="11734800" cy="1579788"/>
          </a:xfrm>
        </p:spPr>
        <p:txBody>
          <a:bodyPr>
            <a:noAutofit/>
          </a:bodyPr>
          <a:lstStyle/>
          <a:p>
            <a:r>
              <a:rPr lang="en-US" sz="4800" b="1" dirty="0"/>
              <a:t>Contact:</a:t>
            </a:r>
            <a:br>
              <a:rPr lang="en-US" sz="4800" b="1" dirty="0"/>
            </a:br>
            <a:r>
              <a:rPr lang="en-US" sz="4800" b="1" dirty="0"/>
              <a:t>Maureen Brophy</a:t>
            </a:r>
            <a:br>
              <a:rPr lang="en-US" sz="4800" b="1" dirty="0"/>
            </a:br>
            <a:r>
              <a:rPr lang="en-US" sz="4800" b="1" dirty="0"/>
              <a:t>brophymk@email.Arizona.edu</a:t>
            </a:r>
          </a:p>
        </p:txBody>
      </p:sp>
    </p:spTree>
    <p:extLst>
      <p:ext uri="{BB962C8B-B14F-4D97-AF65-F5344CB8AC3E}">
        <p14:creationId xmlns:p14="http://schemas.microsoft.com/office/powerpoint/2010/main" val="243816608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how_ticks_dig_in_with_a_mouth_full_of_hooks_deep_look__IoOJu2_FKE_1080p">
            <a:hlinkClick r:id="" action="ppaction://media"/>
            <a:extLst>
              <a:ext uri="{FF2B5EF4-FFF2-40B4-BE49-F238E27FC236}">
                <a16:creationId xmlns:a16="http://schemas.microsoft.com/office/drawing/2014/main" id="{F15BFE5C-3576-479E-9B69-019E0E015D0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44482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93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how_mosquitoes_use_six_needles_to_suck_your_blood_deep_look_rD8SmacBUcU_1080p">
            <a:hlinkClick r:id="" action="ppaction://media"/>
            <a:extLst>
              <a:ext uri="{FF2B5EF4-FFF2-40B4-BE49-F238E27FC236}">
                <a16:creationId xmlns:a16="http://schemas.microsoft.com/office/drawing/2014/main" id="{379CDD66-9FDD-47CB-9C37-F37E6438B8C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143866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1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4F32A-8A97-4CAB-A8A5-8A12140D3188}"/>
              </a:ext>
            </a:extLst>
          </p:cNvPr>
          <p:cNvSpPr>
            <a:spLocks noGrp="1"/>
          </p:cNvSpPr>
          <p:nvPr>
            <p:ph type="title"/>
          </p:nvPr>
        </p:nvSpPr>
        <p:spPr/>
        <p:txBody>
          <a:bodyPr/>
          <a:lstStyle/>
          <a:p>
            <a:r>
              <a:rPr lang="en-US" dirty="0"/>
              <a:t>Vector Capacity</a:t>
            </a:r>
          </a:p>
        </p:txBody>
      </p:sp>
      <p:sp>
        <p:nvSpPr>
          <p:cNvPr id="3" name="Content Placeholder 2">
            <a:extLst>
              <a:ext uri="{FF2B5EF4-FFF2-40B4-BE49-F238E27FC236}">
                <a16:creationId xmlns:a16="http://schemas.microsoft.com/office/drawing/2014/main" id="{A583B56A-B739-4233-A5BF-1BA9CE5C969B}"/>
              </a:ext>
            </a:extLst>
          </p:cNvPr>
          <p:cNvSpPr>
            <a:spLocks noGrp="1"/>
          </p:cNvSpPr>
          <p:nvPr>
            <p:ph idx="1"/>
          </p:nvPr>
        </p:nvSpPr>
        <p:spPr/>
        <p:txBody>
          <a:bodyPr>
            <a:normAutofit/>
          </a:bodyPr>
          <a:lstStyle/>
          <a:p>
            <a:r>
              <a:rPr lang="en-US" dirty="0"/>
              <a:t>Number of vectors per person</a:t>
            </a:r>
          </a:p>
          <a:p>
            <a:r>
              <a:rPr lang="en-US" dirty="0"/>
              <a:t>How often/when they bite humans</a:t>
            </a:r>
          </a:p>
          <a:p>
            <a:r>
              <a:rPr lang="en-US" dirty="0"/>
              <a:t>Vector competence</a:t>
            </a:r>
          </a:p>
          <a:p>
            <a:r>
              <a:rPr lang="en-US" dirty="0"/>
              <a:t>Mosquito survival</a:t>
            </a:r>
          </a:p>
          <a:p>
            <a:r>
              <a:rPr lang="en-US" dirty="0"/>
              <a:t>How long it takes for the mosquito to become infective</a:t>
            </a:r>
          </a:p>
          <a:p>
            <a:r>
              <a:rPr lang="en-US" dirty="0"/>
              <a:t>How long the mosquito lives after becoming infective</a:t>
            </a:r>
          </a:p>
        </p:txBody>
      </p:sp>
    </p:spTree>
    <p:extLst>
      <p:ext uri="{BB962C8B-B14F-4D97-AF65-F5344CB8AC3E}">
        <p14:creationId xmlns:p14="http://schemas.microsoft.com/office/powerpoint/2010/main" val="24166006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t="-39000" b="-3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4F32A-8A97-4CAB-A8A5-8A12140D3188}"/>
              </a:ext>
            </a:extLst>
          </p:cNvPr>
          <p:cNvSpPr>
            <a:spLocks noGrp="1"/>
          </p:cNvSpPr>
          <p:nvPr>
            <p:ph type="title"/>
          </p:nvPr>
        </p:nvSpPr>
        <p:spPr/>
        <p:txBody>
          <a:bodyPr/>
          <a:lstStyle/>
          <a:p>
            <a:r>
              <a:rPr lang="en-US" dirty="0"/>
              <a:t>How Does a Mosquito Get Infected?</a:t>
            </a:r>
          </a:p>
        </p:txBody>
      </p:sp>
      <p:sp>
        <p:nvSpPr>
          <p:cNvPr id="3" name="Content Placeholder 2">
            <a:extLst>
              <a:ext uri="{FF2B5EF4-FFF2-40B4-BE49-F238E27FC236}">
                <a16:creationId xmlns:a16="http://schemas.microsoft.com/office/drawing/2014/main" id="{A583B56A-B739-4233-A5BF-1BA9CE5C969B}"/>
              </a:ext>
            </a:extLst>
          </p:cNvPr>
          <p:cNvSpPr>
            <a:spLocks noGrp="1"/>
          </p:cNvSpPr>
          <p:nvPr>
            <p:ph idx="1"/>
          </p:nvPr>
        </p:nvSpPr>
        <p:spPr/>
        <p:txBody>
          <a:bodyPr/>
          <a:lstStyle/>
          <a:p>
            <a:r>
              <a:rPr lang="en-US" dirty="0"/>
              <a:t>Many hurdles to jump for a pathogen to get to next host</a:t>
            </a:r>
          </a:p>
          <a:p>
            <a:endParaRPr lang="en-US" dirty="0"/>
          </a:p>
          <a:p>
            <a:r>
              <a:rPr lang="en-US" dirty="0"/>
              <a:t>Physical barrier in gut formed during feeding to protect mosquito from pathogens</a:t>
            </a:r>
          </a:p>
          <a:p>
            <a:r>
              <a:rPr lang="en-US" dirty="0"/>
              <a:t>Mosquito immunity- different from humans, but can fight off pathogens</a:t>
            </a:r>
          </a:p>
          <a:p>
            <a:r>
              <a:rPr lang="en-US" dirty="0"/>
              <a:t>Only portion of pathogen population makes it to mosquito</a:t>
            </a:r>
          </a:p>
          <a:p>
            <a:r>
              <a:rPr lang="en-US" dirty="0"/>
              <a:t>Must develop and/or reproduce in mosquito</a:t>
            </a:r>
          </a:p>
        </p:txBody>
      </p:sp>
    </p:spTree>
    <p:extLst>
      <p:ext uri="{BB962C8B-B14F-4D97-AF65-F5344CB8AC3E}">
        <p14:creationId xmlns:p14="http://schemas.microsoft.com/office/powerpoint/2010/main" val="2347856619"/>
      </p:ext>
    </p:extLst>
  </p:cSld>
  <p:clrMapOvr>
    <a:masterClrMapping/>
  </p:clrMapOvr>
</p:sld>
</file>

<file path=ppt/theme/theme1.xml><?xml version="1.0" encoding="utf-8"?>
<a:theme xmlns:a="http://schemas.openxmlformats.org/drawingml/2006/main" name="Symbiont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ymbionts" id="{7C413308-91ED-49AF-B39F-CF87285CC532}" vid="{E1F437B8-A521-458F-BB6F-1CE0502887D5}"/>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Symbionts</Template>
  <TotalTime>5363</TotalTime>
  <Words>2815</Words>
  <Application>Microsoft Office PowerPoint</Application>
  <PresentationFormat>Widescreen</PresentationFormat>
  <Paragraphs>388</Paragraphs>
  <Slides>79</Slides>
  <Notes>37</Notes>
  <HiddenSlides>0</HiddenSlides>
  <MMClips>2</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79</vt:i4>
      </vt:variant>
    </vt:vector>
  </HeadingPairs>
  <TitlesOfParts>
    <vt:vector size="88" baseType="lpstr">
      <vt:lpstr>Arial</vt:lpstr>
      <vt:lpstr>Calibri</vt:lpstr>
      <vt:lpstr>Calibri Light</vt:lpstr>
      <vt:lpstr>Lato</vt:lpstr>
      <vt:lpstr>Times New Roman</vt:lpstr>
      <vt:lpstr>Trebuchet MS</vt:lpstr>
      <vt:lpstr>Symbionts</vt:lpstr>
      <vt:lpstr>1_Office Theme</vt:lpstr>
      <vt:lpstr>2_Office Theme</vt:lpstr>
      <vt:lpstr>Epidemiology of  Vector-borne Diseases</vt:lpstr>
      <vt:lpstr>Vector-borne Disease Epidemiology</vt:lpstr>
      <vt:lpstr>Vector-borne Disease Epidemiology</vt:lpstr>
      <vt:lpstr>Understanding Risk of Vector-borne Disease</vt:lpstr>
      <vt:lpstr>Vector Competence</vt:lpstr>
      <vt:lpstr>Vector Competence</vt:lpstr>
      <vt:lpstr>Vector Capacity</vt:lpstr>
      <vt:lpstr>Vector Capacity</vt:lpstr>
      <vt:lpstr>How Does a Mosquito Get Infected?</vt:lpstr>
      <vt:lpstr>Mosquito Diseases</vt:lpstr>
      <vt:lpstr>Mosquito Diseases</vt:lpstr>
      <vt:lpstr>PowerPoint Presentation</vt:lpstr>
      <vt:lpstr>Culex Species</vt:lpstr>
      <vt:lpstr>Culex Species</vt:lpstr>
      <vt:lpstr>Culex in US</vt:lpstr>
      <vt:lpstr>PowerPoint Presentation</vt:lpstr>
      <vt:lpstr>PowerPoint Presentation</vt:lpstr>
      <vt:lpstr>West Nile Virus</vt:lpstr>
      <vt:lpstr>West Nile Virus</vt:lpstr>
      <vt:lpstr>West Nile Virus Human Cases, 2018</vt:lpstr>
      <vt:lpstr>PowerPoint Presentation</vt:lpstr>
      <vt:lpstr>PowerPoint Presentation</vt:lpstr>
      <vt:lpstr>Average annual incidence of West Nile virus neuroinvasive disease reported to CDC by county, 1999-2017</vt:lpstr>
      <vt:lpstr>St. Louis Encephalitis Virus</vt:lpstr>
      <vt:lpstr>St. Louis Encephalitis Virus</vt:lpstr>
      <vt:lpstr>PowerPoint Presentation</vt:lpstr>
      <vt:lpstr>PowerPoint Presentation</vt:lpstr>
      <vt:lpstr>PowerPoint Presentation</vt:lpstr>
      <vt:lpstr>Aedes Mosquitoes</vt:lpstr>
      <vt:lpstr>Aedes Mosquitoes</vt:lpstr>
      <vt:lpstr>Aedes Species in US</vt:lpstr>
      <vt:lpstr>Zika Virus</vt:lpstr>
      <vt:lpstr>Zika Virus</vt:lpstr>
      <vt:lpstr>Zika Symptoms</vt:lpstr>
      <vt:lpstr>Zika Symptoms</vt:lpstr>
      <vt:lpstr>Zika and Pregnancy</vt:lpstr>
      <vt:lpstr>Congenital Zika syndrome</vt:lpstr>
      <vt:lpstr>Zika in Mexico: 2017</vt:lpstr>
      <vt:lpstr>Zika in the U.S.: 2017</vt:lpstr>
      <vt:lpstr>Florida Outbreak</vt:lpstr>
      <vt:lpstr>Texas Outbreak</vt:lpstr>
      <vt:lpstr>Chikungunya Symptoms</vt:lpstr>
      <vt:lpstr>Chikungunya Symptoms</vt:lpstr>
      <vt:lpstr>Chikungunya: May 2015-Feb 2017</vt:lpstr>
      <vt:lpstr>Chikungunya in the U.S.</vt:lpstr>
      <vt:lpstr>Dengue Virus</vt:lpstr>
      <vt:lpstr>Dengue Symptoms</vt:lpstr>
      <vt:lpstr>Dengue Fever</vt:lpstr>
      <vt:lpstr>PowerPoint Presentation</vt:lpstr>
      <vt:lpstr>Arizona Dengue Cases</vt:lpstr>
      <vt:lpstr>Difference Between Mosquitoes</vt:lpstr>
      <vt:lpstr>Nuisance Mosquitoes</vt:lpstr>
      <vt:lpstr>Mosquito Control</vt:lpstr>
      <vt:lpstr>PowerPoint Presentation</vt:lpstr>
      <vt:lpstr>Prevention Begins at Home</vt:lpstr>
      <vt:lpstr>PowerPoint Presentation</vt:lpstr>
      <vt:lpstr>Ticks</vt:lpstr>
      <vt:lpstr>Tick Diseases</vt:lpstr>
      <vt:lpstr>Rocky Mountain Spotted Fever (RMSF)</vt:lpstr>
      <vt:lpstr>RMSF in Arizona</vt:lpstr>
      <vt:lpstr>PowerPoint Presentation</vt:lpstr>
      <vt:lpstr>Your Dog and RMSF</vt:lpstr>
      <vt:lpstr>Ornithodoros Species</vt:lpstr>
      <vt:lpstr>PowerPoint Presentation</vt:lpstr>
      <vt:lpstr>Tick-borne Relapsing Fever</vt:lpstr>
      <vt:lpstr>PowerPoint Presentation</vt:lpstr>
      <vt:lpstr>Tick Paralysis</vt:lpstr>
      <vt:lpstr>Prevention</vt:lpstr>
      <vt:lpstr>Tick Checks</vt:lpstr>
      <vt:lpstr>Tick Removal</vt:lpstr>
      <vt:lpstr>How to Dispose of a Live Tick</vt:lpstr>
      <vt:lpstr>Tick Prevention on Dogs</vt:lpstr>
      <vt:lpstr>Tick Prevention on Dogs</vt:lpstr>
      <vt:lpstr>Tick Prevention on Dogs</vt:lpstr>
      <vt:lpstr>Tick Prevention Around the Home</vt:lpstr>
      <vt:lpstr>Got Ticks?</vt:lpstr>
      <vt:lpstr>Contact: Maureen Brophy brophymk@email.Arizona.edu</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Epidemiology of  Vector-borne Diseases</dc:title>
  <dc:creator>Maureen</dc:creator>
  <cp:lastModifiedBy>Maureen</cp:lastModifiedBy>
  <cp:revision>47</cp:revision>
  <dcterms:created xsi:type="dcterms:W3CDTF">2019-03-02T14:36:54Z</dcterms:created>
  <dcterms:modified xsi:type="dcterms:W3CDTF">2019-03-20T15:48:30Z</dcterms:modified>
</cp:coreProperties>
</file>